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0" r:id="rId3"/>
    <p:sldId id="345" r:id="rId4"/>
    <p:sldId id="346" r:id="rId5"/>
    <p:sldId id="380" r:id="rId6"/>
    <p:sldId id="347" r:id="rId7"/>
    <p:sldId id="349" r:id="rId8"/>
    <p:sldId id="348" r:id="rId9"/>
    <p:sldId id="350" r:id="rId10"/>
    <p:sldId id="352" r:id="rId11"/>
    <p:sldId id="367" r:id="rId12"/>
    <p:sldId id="376" r:id="rId13"/>
    <p:sldId id="377" r:id="rId14"/>
    <p:sldId id="353" r:id="rId15"/>
    <p:sldId id="354" r:id="rId16"/>
    <p:sldId id="355" r:id="rId17"/>
    <p:sldId id="356" r:id="rId18"/>
    <p:sldId id="357" r:id="rId19"/>
    <p:sldId id="359" r:id="rId20"/>
    <p:sldId id="358" r:id="rId21"/>
    <p:sldId id="360" r:id="rId22"/>
    <p:sldId id="361" r:id="rId23"/>
    <p:sldId id="362" r:id="rId24"/>
    <p:sldId id="363" r:id="rId25"/>
    <p:sldId id="364" r:id="rId26"/>
    <p:sldId id="366" r:id="rId27"/>
    <p:sldId id="369" r:id="rId28"/>
    <p:sldId id="371" r:id="rId29"/>
    <p:sldId id="372" r:id="rId30"/>
    <p:sldId id="373" r:id="rId31"/>
    <p:sldId id="374" r:id="rId32"/>
    <p:sldId id="379" r:id="rId33"/>
    <p:sldId id="37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95" autoAdjust="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rchives.ru/press/12-03-2020.s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6E72A00988DB0451267815E6EAA022163B582B1AE4A0D5E41AAFD1AE19C0808C17DD710D2A398D602A1678E8217D17B1E11C6C164DDB6D649p9H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157192"/>
            <a:ext cx="6477000" cy="11087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Екатеринбург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2020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280920" cy="432048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Порядок экспертизы ценности и составления номенклатуры дел в государственном органе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77072"/>
            <a:ext cx="2637656" cy="24311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22413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Правила организации хранения, комплектования, учета и использования документов Архивного фонда Российской Федерации и других архивных документов в государственных органах, органах местного самоуправления и организациях, 2015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496944" cy="525658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Целью экспертизы ценности документов в организации является: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отбор документов для включения в состав Архивного фонда РФ;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выявление документов, не подлежащих дальнейшему хранению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Экспертиза ценности документов в организации проводится: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123728" y="3284984"/>
            <a:ext cx="1368152" cy="64807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508104" y="3284984"/>
            <a:ext cx="1368152" cy="64807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д1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2210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64088" y="3933056"/>
            <a:ext cx="3384376" cy="25922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в архиве организации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- в процессе подготовки дел к передаче на постоянное хранение.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933056"/>
            <a:ext cx="3312368" cy="2664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в делопроизводстве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- при составлении номенклатуры дел организации и при подготовке дел к передаче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в архив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Правила делопроизводства в государственных органах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640960" cy="554461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844824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организации и проведения работы по экспертизе ценности документов в государственном органе приказом руководителя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создается экспертная комиссия, центральная экспертная комиссия (ЭК, ЦЭК)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Задачи, функции, права, организация работы ЭК (ЦЭК) определяются положением о ней, утверждаемом правовым актом государственного органа.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д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797152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Правила делопроизводства в государственных органах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640960" cy="554461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412776"/>
            <a:ext cx="8064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Экспертиза ценности документов проводится на основе федеральных законов, иных нормативных правовых актов Российской Федерации, перечней типовых архивных документов с указанием сроков хранения, перечней документов, образующихся в процессе деятельности федеральных органов государственной власти, иных государственных органов Российской Федерации, а также в процессе деятельности подведомственных им организаций,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указанием сроков хранения.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Правила делопроизводства в государственных органах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640960" cy="554461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196752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результатам экспертизы ценности документов в государственном органе, составляются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описи дел структурных подразделений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постоянного хранения,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временных (свыше 10 лет) сроков хранения,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описи дел по личному составу,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оформление дел,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составляются акты о выделении к уничтожению дел,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подлежащих хранению.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5536" y="1628800"/>
            <a:ext cx="8568952" cy="49685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699792" y="1700808"/>
            <a:ext cx="3672408" cy="86409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564904"/>
            <a:ext cx="2952328" cy="34563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является нормативным правовым актом, устанавливающим сроки хранения типовых управленческих архивных документов</a:t>
            </a:r>
            <a:endParaRPr lang="ru-RU" sz="2200" dirty="0"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2564904"/>
            <a:ext cx="3384376" cy="34563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включает виды документов, образующихся при документировании однотипных управленческих функций общих  для большинства организаций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6" y="260648"/>
            <a:ext cx="8496944" cy="9807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 algn="ctr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Назначение Перечня типовых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3528" y="1340768"/>
            <a:ext cx="8568952" cy="52565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276872"/>
            <a:ext cx="8064896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Сроки хранения архивных документов независимо от места их хранения </a:t>
            </a:r>
            <a: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исчисляются с 1 января года, следующего за годом, </a:t>
            </a:r>
            <a:b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в котором они были закончены делопроизводством</a:t>
            </a: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005064"/>
            <a:ext cx="8136904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algn="ctr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Временные сроки хранения реестров, книг, журналов </a:t>
            </a:r>
            <a: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исчисляются с 1 января года, следующего за годом,</a:t>
            </a:r>
            <a:b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0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в котором было завершено их ведение.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561856"/>
            <a:ext cx="7704856" cy="891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Сроки хранения документов не зависят от вида носителя и ограничения доступа к ним.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2627784" y="1340768"/>
            <a:ext cx="3672408" cy="86409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1412776"/>
            <a:ext cx="8496944" cy="5229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699792" y="1628800"/>
            <a:ext cx="3672408" cy="57606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20888"/>
            <a:ext cx="8064896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После истечения сроков временного хранения документы подлежат уничтожению.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861048"/>
            <a:ext cx="8136904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Уничтожение документов до истечения сроков их временного хранения запрещается.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5373216"/>
            <a:ext cx="7704856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Нарушение требований о хранении документов влечет за собой ответственность, предусмотренную законодательством Российской Федерации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5536" y="1268760"/>
            <a:ext cx="8496944" cy="53732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699792" y="1268760"/>
            <a:ext cx="3672408" cy="57606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539552" y="1916832"/>
            <a:ext cx="8208912" cy="458112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493713" marR="0" lvl="0" indent="-369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en-US" alt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r>
              <a:rPr kumimoji="0" lang="ru-RU" alt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Срок хранения </a:t>
            </a:r>
            <a:r>
              <a:rPr kumimoji="0" lang="ru-RU" alt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«Постоянно» </a:t>
            </a:r>
            <a:r>
              <a:rPr kumimoji="0" lang="ru-RU" alt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, установленный для определенных видов документов, означает, что указанные документы, образовавшиеся в деятельности источников комплектования государственных архивов, включаются в состав Архивного фонда Российской Федерации и подлежат передаче на постоянное хранение в соответствующие архивы после истечения сроков их временного хранения в организациях:</a:t>
            </a: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15 лет</a:t>
            </a:r>
            <a:r>
              <a:rPr kumimoji="0" lang="ru-RU" alt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  - для документов федеральных органов государственной власти, и федеральных организаций;</a:t>
            </a: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4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10 лет </a:t>
            </a:r>
            <a:r>
              <a:rPr kumimoji="0" lang="ru-RU" alt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- для документов органов государственной власти, иных государственных органов субъектов Российской Федерации и организаций субъектов Российской Федерации;</a:t>
            </a: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4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r>
              <a:rPr kumimoji="0" lang="ru-RU" altLang="ru-RU" sz="4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5 лет </a:t>
            </a:r>
            <a:r>
              <a:rPr kumimoji="0" lang="ru-RU" alt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Libre Baskerville" charset="0"/>
              </a:rPr>
              <a:t>- для документов органов местного самоуправления и муниципальных организаций.</a:t>
            </a:r>
          </a:p>
          <a:p>
            <a:pPr marL="493713" marR="0" lvl="0" indent="-369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  <a:sym typeface="Libre Baskerville" charset="0"/>
            </a:endParaRPr>
          </a:p>
          <a:p>
            <a:pPr marL="493713" marR="0" lvl="0" indent="-369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Libre Baskerville" charset="0"/>
              <a:buChar char="▣"/>
              <a:tabLst/>
              <a:defRPr/>
            </a:pP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Libre Baskerville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51520" y="1196752"/>
            <a:ext cx="8640960" cy="5445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556792"/>
            <a:ext cx="5725144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  Срок хранения </a:t>
            </a:r>
          </a:p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«До ликвидации организации»</a:t>
            </a:r>
            <a:endParaRPr 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501008"/>
            <a:ext cx="7560840" cy="23762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-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указанные документы хранятся в организации до ее ликвидации, независимо от того, выступает или не выступает эта организация источником комплектования государственного или муниципального архива. 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347864" y="2852936"/>
            <a:ext cx="2232248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95536" y="1196752"/>
            <a:ext cx="8424936" cy="5445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772816"/>
            <a:ext cx="5725144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  Срок хранения                         «До минования надобности»</a:t>
            </a:r>
            <a:endParaRPr lang="ru-RU" sz="28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573016"/>
            <a:ext cx="7560840" cy="2304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-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организация сама определяет срок хранения указанных документов, однако этот срок не может быть менее одного года</a:t>
            </a:r>
            <a:r>
              <a:rPr lang="en-US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(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проекты локальных нормативных актов организации, документы,</a:t>
            </a:r>
            <a:r>
              <a:rPr lang="en-US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присланные для сведения, копии документов</a:t>
            </a:r>
            <a:r>
              <a:rPr lang="en-US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)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419872" y="2996952"/>
            <a:ext cx="2232248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5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Законодательство Российской Федерации в сфере архивного дела и делопроизводства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8208912" cy="46805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  <a:defRPr/>
            </a:pP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  <a:defRPr/>
            </a:pP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Федеральный закон от 22 октября 2004 года № 125-ФЗ           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«Об архивном деле в Российской Федерации»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Федеральный закон от 02 марта 2016 года № 43-ФЗ                    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«О внесении изменений в Федеральный закон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«Об архивном деле в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Российской Федерации»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Федеральный закон от 18 июня 2017 года № 127-ФЗ               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«О внесении изменений в отдельные законодательные  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акты Российской Федерации»</a:t>
            </a: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800" dirty="0" smtClean="0">
              <a:sym typeface="Libre Baskerville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67544" y="1196752"/>
            <a:ext cx="8352928" cy="54452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1556792"/>
            <a:ext cx="5725144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Срок хранения </a:t>
            </a:r>
          </a:p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«До замены новыми»</a:t>
            </a:r>
            <a:endParaRPr lang="ru-RU" sz="2800" b="1" dirty="0" smtClean="0"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573016"/>
            <a:ext cx="7560840" cy="2304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Применяется к копиям нормативных документов, которые присылаются в организацию для использования в работе, и означает, что данные документы хранятся до их отмены и замены новыми</a:t>
            </a:r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491880" y="2780928"/>
            <a:ext cx="2232248" cy="72008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3528" y="1268760"/>
            <a:ext cx="8568952" cy="5373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indent="-514350">
              <a:lnSpc>
                <a:spcPct val="80000"/>
              </a:lnSpc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412776"/>
            <a:ext cx="5725144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 хранения </a:t>
            </a:r>
          </a:p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50/75 лет</a:t>
            </a:r>
            <a:endParaRPr lang="ru-RU" sz="28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212976"/>
            <a:ext cx="7992888" cy="1872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 хранения документов по личному составу, законченных делопроизводством </a:t>
            </a:r>
            <a:r>
              <a:rPr lang="ru-RU" alt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до 1 января 2003 года, составляет 75 лет</a:t>
            </a: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;</a:t>
            </a:r>
          </a:p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 хранения документов по личному составу, законченных делопроизводством </a:t>
            </a:r>
            <a:r>
              <a:rPr lang="ru-RU" alt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после 1 января 2003 года, составляет 50 лет</a:t>
            </a:r>
            <a:endParaRPr lang="ru-RU" sz="24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491880" y="2636912"/>
            <a:ext cx="2232248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229200"/>
            <a:ext cx="8136904" cy="12961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по истечении данных сроков хранения документы по личному составу, образовавшиеся в процессе деятельности источников комплектования государственных и муниципальных архивов, </a:t>
            </a:r>
            <a:r>
              <a:rPr lang="ru-RU" alt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подлежат экспертизе ценности;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528" y="1196752"/>
            <a:ext cx="8568952" cy="54452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916832"/>
            <a:ext cx="2952328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Отметка «ЭПК»</a:t>
            </a:r>
            <a:endParaRPr lang="ru-RU" sz="28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1772816"/>
            <a:ext cx="3888432" cy="3384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      к срокам хранения отдельных видов документов, означает, что указанные документы или часть указанных документов могут быть отобраны на постоянное хранение по результатам экспертизы их ценности.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3347864" y="2204864"/>
            <a:ext cx="1296144" cy="134872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4941168"/>
            <a:ext cx="5760640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 algn="ctr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Снижение сроков хранения, установленных Перечнем, запрещается</a:t>
            </a:r>
            <a:r>
              <a:rPr lang="en-US" alt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!!!</a:t>
            </a:r>
            <a:endParaRPr lang="ru-RU" altLang="ru-RU" sz="2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Определение сроков хранения документов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496944" cy="554461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Организации вправе продлевать сроки временного хранения документов при проведении экспертизы ценности документов. </a:t>
            </a:r>
          </a:p>
          <a:p>
            <a:pPr marL="493713" indent="-369888" algn="l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8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r>
              <a:rPr lang="ru-RU" alt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Повышение установленных Перечнем сроков хранения допускается в тех случаях, когда это обусловлено особенностями работы конкретной организации и ее практическими потребностями.</a:t>
            </a:r>
          </a:p>
          <a:p>
            <a:pPr marL="457200" indent="-457200"/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51520" y="1196752"/>
            <a:ext cx="8640960" cy="53732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 применения Перечня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4032448" cy="1634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федеральные органы государственной власти, иные государственные органы Российской Федерации, органы местного самоуправления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509120"/>
            <a:ext cx="4392488" cy="20882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Подготовка перечней документов, образующихся в процессе их деятельности, а также в процессе деятельности подведомственных им организаций, с указанием сроков их хранения</a:t>
            </a:r>
            <a:endParaRPr lang="en-US" altLang="ru-RU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типовых и примерных номенклатур дел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2132856"/>
            <a:ext cx="3816424" cy="15841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организации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4509120"/>
            <a:ext cx="3744416" cy="14401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Разработка индивидуальных номенклатур дел</a:t>
            </a:r>
            <a:endParaRPr lang="ru-RU" altLang="ru-RU" sz="2400" dirty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940152" y="3717032"/>
            <a:ext cx="1656184" cy="79208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635896" y="1268760"/>
            <a:ext cx="1872208" cy="864096"/>
          </a:xfrm>
          <a:prstGeom prst="downArrow">
            <a:avLst>
              <a:gd name="adj1" fmla="val 50000"/>
              <a:gd name="adj2" fmla="val 4193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331640" y="3717032"/>
            <a:ext cx="1656184" cy="72008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51520" y="1268760"/>
            <a:ext cx="8640960" cy="53732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 применения Перечня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3888432" cy="12024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При разработке ведомственных перечней документов </a:t>
            </a:r>
            <a:endParaRPr lang="ru-RU" alt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700808"/>
            <a:ext cx="4176464" cy="1152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 подготовке номенклатур дел используются</a:t>
            </a:r>
            <a:endParaRPr lang="ru-RU" sz="2400" dirty="0"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573016"/>
            <a:ext cx="4392488" cy="1152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структура Перечня</a:t>
            </a:r>
            <a:endParaRPr lang="ru-RU" sz="2000" dirty="0" smtClean="0"/>
          </a:p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видовой состав документов</a:t>
            </a:r>
          </a:p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сроки хранения документов </a:t>
            </a:r>
          </a:p>
          <a:p>
            <a:pPr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573016"/>
            <a:ext cx="3960440" cy="1152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видовой состав документов </a:t>
            </a:r>
          </a:p>
          <a:p>
            <a:pPr algn="ctr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сроки хранения документов </a:t>
            </a:r>
          </a:p>
          <a:p>
            <a:pPr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endParaRPr lang="ru-RU" alt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013176"/>
            <a:ext cx="4392488" cy="16561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Сроки хранения документов в перечнях не могут быть  ниже тех сроков, которые установлены Перечнем для  документов того же вида.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51512" y="5013176"/>
            <a:ext cx="4140968" cy="16561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Наименования видов документов конкретизируются. </a:t>
            </a:r>
          </a:p>
          <a:p>
            <a:pPr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</a:pPr>
            <a:r>
              <a:rPr lang="ru-RU" alt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Libre Baskerville" charset="0"/>
              </a:rPr>
              <a:t>К сроку хранения дается ссылка на статью Перечня. При наличии других перечней, типовых или примерных номенклатур дел дается ссылка на соответствующий перечень (номенклатуру).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3635896" y="1052736"/>
            <a:ext cx="1656184" cy="72008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691680" y="2924944"/>
            <a:ext cx="1368152" cy="64807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012160" y="2852936"/>
            <a:ext cx="1368152" cy="72008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979712" y="4725144"/>
            <a:ext cx="792088" cy="36004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300192" y="4653136"/>
            <a:ext cx="792088" cy="36004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9024" y="1196752"/>
            <a:ext cx="8461448" cy="28315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Государственные органы Российской Федерации и государственные органы субъектов Российской Федерации, имеющие подведомственные организации, вправе разрабатывать и утверждать по согласованию с уполномоченным федеральным органом исполнительной власти в сфере архивного дела и делопроизводства или с соответствующим уполномоченным органом исполнительной власти субъекта Российской Федерации в сфере архивного дела типовые и примерные номенклатуры дел для подведомственных организаций.</a:t>
            </a:r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4293096"/>
            <a:ext cx="3960440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Типовая номенклатура дел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устанавливает состав дел, заводимых в организациях определенного типа, и является нормативным документом.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4293096"/>
            <a:ext cx="4032448" cy="2160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Примерная номенклатура дел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устанавливает примерный состав дел, заводимых в однотипных организациях, на которые она распространяется, и является рекомендательным документом.</a:t>
            </a:r>
          </a:p>
        </p:txBody>
      </p:sp>
      <p:sp>
        <p:nvSpPr>
          <p:cNvPr id="20" name="Стрелка вниз 19"/>
          <p:cNvSpPr/>
          <p:nvPr/>
        </p:nvSpPr>
        <p:spPr>
          <a:xfrm>
            <a:off x="3563888" y="3861048"/>
            <a:ext cx="1800200" cy="72008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5536" y="1268760"/>
            <a:ext cx="8461448" cy="53245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Номенклатура дел государственного органа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составляется для обеспечения порядка формирования и учета дел в делопроизводстве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закрепляет классификацию (группировку) документов в дела (электронные дела),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систематизацию и индексацию дел, сроки их хранения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является основным учетным документом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включается в СЭД в качестве справочника, определяющего порядок систематизации электронных документов (электронных копий документов), включаемых в СЭД.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5536" y="1556792"/>
            <a:ext cx="5760640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Номенклатура дел является основой для составления описей дел структурных подразделений постоянного, временных (свыше 10 лет) сроков хранения, в том числе по личному составу,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актов о выделении к уничтожению документов,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подлежащих хранению, а также для учета дел временных (до 10 лет включительно) сроков хранения.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564904"/>
            <a:ext cx="2637656" cy="243115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1268760"/>
            <a:ext cx="8533456" cy="52014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составлении номенклатуры дел следует руководствоваться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законодательством Российской Федерации,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законодательством субъекта Российской Федерации, определяющим деятельность государственного органа,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положением о государственном органе,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регламентом государственного органа, положениями о структурных подразделениях,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штатным расписанием,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плановой и отчетной документацией,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номенклатурой дел за прошедшие годы,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нормативными актами государственного органа, содержащими сведения об образующихся в деятельности документах,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типовыми и примерными номенклатурами дел (при их наличии), </a:t>
            </a:r>
          </a:p>
          <a:p>
            <a:pPr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перечнями типовых документов, ведомственными перечнями.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5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Законодательство Российской Федерации в сфере архивного дела и делопроизводства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748464" cy="46805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indent="-514350" algn="l">
              <a:lnSpc>
                <a:spcPct val="90000"/>
              </a:lnSpc>
              <a:spcAft>
                <a:spcPct val="0"/>
              </a:spcAft>
            </a:pP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приказ Министерства культуры Российской Федерации от 31.03.2015 № 526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«Об утверждении Правил организации хранения, комплектования, учета и использования документов Архивного фонда Российской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Федерации и других архивных документов в государственных органах</a:t>
            </a:r>
            <a:r>
              <a:rPr lang="ru-RU" altLang="ru-RU" sz="22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, органах местного самоуправления и организациях»</a:t>
            </a:r>
            <a:r>
              <a:rPr lang="en-US" altLang="ru-RU" sz="22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;</a:t>
            </a:r>
          </a:p>
          <a:p>
            <a:pPr indent="-514350" algn="l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приказ Федерального архивного агентства от 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29.05.2019</a:t>
            </a:r>
            <a:r>
              <a:rPr lang="en-US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№ </a:t>
            </a:r>
            <a:r>
              <a:rPr lang="ru-RU" altLang="ru-RU" sz="24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71 </a:t>
            </a:r>
            <a:r>
              <a:rPr lang="ru-RU" alt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«Об утверждении правил делопроизводства в государственных органах, органах местного самоуправления»</a:t>
            </a:r>
            <a:br>
              <a:rPr lang="ru-RU" altLang="ru-RU" sz="2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endParaRPr lang="ru-RU" altLang="ru-RU" sz="2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q"/>
            </a:pPr>
            <a:endParaRPr lang="ru-RU" altLang="ru-RU" sz="22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q"/>
            </a:pPr>
            <a:endParaRPr lang="ru-RU" altLang="ru-RU" sz="22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800" dirty="0" smtClean="0">
              <a:sym typeface="Libre Baskerville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520" y="1052736"/>
            <a:ext cx="8496944" cy="4154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Номенклатура дел государственного органа составляется на основе изучения состава и содержания документов, образующихся в его деятельности, включая документы, поступившие из других государственных органов, из органов местного самоуправления, организаций, граждан.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Номенклатура дел государственного органа, (сводная) составляется Службой делопроизводства на основании номенклатур дел структурных подразделений (направлений деятельности) по формам,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установленным Правилами 2015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7919" t="7027" r="4295"/>
          <a:stretch/>
        </p:blipFill>
        <p:spPr>
          <a:xfrm>
            <a:off x="4932040" y="4509120"/>
            <a:ext cx="4032447" cy="214702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79512" y="5733256"/>
            <a:ext cx="4536504" cy="91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руководителем государственного органа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90872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645024"/>
            <a:ext cx="3960440" cy="12241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ЦЭК (ЭК) государственного органа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3573016"/>
            <a:ext cx="4032448" cy="24482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 раз в 5 лет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экспертно-проверочной комиссией (далее – ЭПК) уполномоченного органа исполнительной власти субъекта Российской Федерации в сфере архивного дела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1052736"/>
            <a:ext cx="6552728" cy="7200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Номенклатура дел государственного органа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771800" y="2780928"/>
            <a:ext cx="3672408" cy="936104"/>
          </a:xfrm>
          <a:prstGeom prst="downArrow">
            <a:avLst>
              <a:gd name="adj1" fmla="val 70560"/>
              <a:gd name="adj2" fmla="val 38681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согласовывается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844824"/>
            <a:ext cx="8208912" cy="93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номенклатуры подписывается руководителем Службы делопроизводства,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визируется руководителем архива (лицом, ответственным за архив)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467544" y="4797152"/>
            <a:ext cx="3672408" cy="936104"/>
          </a:xfrm>
          <a:prstGeom prst="downArrow">
            <a:avLst>
              <a:gd name="adj1" fmla="val 70560"/>
              <a:gd name="adj2" fmla="val 38681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утверждается</a:t>
            </a:r>
          </a:p>
        </p:txBody>
      </p:sp>
      <p:sp>
        <p:nvSpPr>
          <p:cNvPr id="24" name="Стрелка вправо 23"/>
          <p:cNvSpPr/>
          <p:nvPr/>
        </p:nvSpPr>
        <p:spPr>
          <a:xfrm>
            <a:off x="4211960" y="4149080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1520" y="4293096"/>
            <a:ext cx="8461448" cy="22159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случае изменения функций и структуры государственного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органа номенклатура дел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подлежит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пересоставлению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согласованию с ЭПК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уполномоченного органа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исполнительной власти субъекта Российской Федерации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сфере архивного дела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утверждается заново.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8533456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конце каждого года номенклатура дел государственного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органа уточняется и утверждается руководителем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государственного органа.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Утвержденная номенклатура дел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вводится в действие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 1-го января следующего календарного года.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80920" cy="105273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Порядок</a:t>
            </a:r>
            <a:r>
              <a:rPr lang="en-US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составления номенклатуры дел</a:t>
            </a:r>
            <a:b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</a:b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в государственном органе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484784"/>
            <a:ext cx="8533456" cy="455509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Вновь созданное или реорганизованное структурное подразделение должно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месячный срок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разработать номенклатуру дел и представить ее в Службу делопроизводства.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Номенклатура дел вновь созданного структурного подразделения согласовывается и утверждается,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утверждения присоединяется к действующей номенклатуре дел государственного органа.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Законодательство Российской Федерации в сфере архивного дела и делопроизводства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48464" cy="468052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indent="-514350" algn="l">
              <a:lnSpc>
                <a:spcPct val="80000"/>
              </a:lnSpc>
              <a:spcAft>
                <a:spcPct val="0"/>
              </a:spcAft>
              <a:defRPr/>
            </a:pPr>
            <a:endParaRPr lang="ru-RU" sz="2400" dirty="0" smtClean="0"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приказ Министерства культуры Российской Федерации от 17.12.2019     № 1964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«О признании утратившим силу приказ Министерства культуры Российской Федерации от 25.08.2010 № 558 «Об утверждении «Перечня типовых управленческих архивных документов, образующихся в процессе деятельности государственных органов, органов местного самоуправления и организаций, с указанием сроков хранения» 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приказ Федерального архивного агентства от 20.12.2019 № 236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«Об утверждении Перечня типовых управленческих архивных документов, образующихся в процессе деятельности государственных органов, органов местного самоуправления и организаций,  с указанием сроков их хранения» 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</a:pP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800" dirty="0" smtClean="0">
              <a:sym typeface="Libre Baskerville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Законодательство Российской Федерации в сфере архивного дела и делопроизводства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48464" cy="46805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indent="-514350" algn="l">
              <a:lnSpc>
                <a:spcPct val="80000"/>
              </a:lnSpc>
              <a:spcAft>
                <a:spcPct val="0"/>
              </a:spcAft>
            </a:pP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приказ Федерального архивного агентства от 20.12.20</a:t>
            </a:r>
            <a:r>
              <a:rPr lang="en-US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1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9 № 237 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«Об утверждении Инструкции по применению Перечня типовых управленческих архивных документов, образующихся в процессе деятельности государственных органов, органов местного самоуправления и организаций, с указанием сроков их хранения»</a:t>
            </a:r>
            <a:r>
              <a:rPr lang="en-US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;</a:t>
            </a: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Разъяснения по внедрению Перечня типовых управленческих архивных документов</a:t>
            </a:r>
            <a:r>
              <a:rPr lang="ru-RU" altLang="ru-RU" sz="24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, 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образующихся в процессе деятельности государственных органов, органов местного самоуправления и организаций с указанием сроков их хранения. Опубликованы на официальном сайте </a:t>
            </a:r>
            <a:r>
              <a:rPr lang="ru-RU" altLang="ru-RU" sz="2400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Росархива</a:t>
            </a:r>
            <a:r>
              <a:rPr lang="ru-RU" alt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 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(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  <a:hlinkClick r:id="rId2"/>
              </a:rPr>
              <a:t>http://archives.ru/press/12-03-2020.shtml</a:t>
            </a:r>
            <a:r>
              <a:rPr lang="ru-RU" alt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  <a:sym typeface="Libre Baskerville" charset="0"/>
              </a:rPr>
              <a:t>).</a:t>
            </a:r>
          </a:p>
          <a:p>
            <a:pPr indent="-514350" algn="l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q"/>
            </a:pPr>
            <a:endParaRPr lang="ru-RU" alt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  <a:p>
            <a:pPr marL="493713" indent="-369888" algn="l">
              <a:spcAft>
                <a:spcPct val="0"/>
              </a:spcAft>
              <a:buClr>
                <a:srgbClr val="FFFFFF"/>
              </a:buClr>
              <a:buFont typeface="Libre Baskerville" charset="0"/>
              <a:buChar char="▣"/>
            </a:pPr>
            <a:endParaRPr lang="ru-RU" altLang="ru-RU" sz="2800" dirty="0" smtClean="0">
              <a:sym typeface="Libre Baskerville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Федеральный закон № 125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ФЗ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48464" cy="46805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1. Архивные документы включаются в состав Архивного фонда Российской Федерации на основании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экспертизы ценности документов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Рисунок 5" descr="prover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365104"/>
            <a:ext cx="2808313" cy="20048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71800" y="3212976"/>
            <a:ext cx="6048672" cy="2952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3713" indent="-369888">
              <a:spcAft>
                <a:spcPct val="0"/>
              </a:spcAft>
              <a:buClr>
                <a:srgbClr val="FFFFFF"/>
              </a:buClr>
            </a:pPr>
            <a:r>
              <a:rPr lang="ru-RU" sz="2100" b="1" dirty="0" smtClean="0">
                <a:solidFill>
                  <a:schemeClr val="tx1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Экспертиза ценности документов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изучение документов на основании критериев их ценности в целях определения сроков хранения документов и отбора их для включения  в состав Архивного фонда Российской Федерации</a:t>
            </a:r>
            <a:endParaRPr lang="ru-RU" alt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Libre Baskerville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Статья 6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Федерального закона № 125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ФЗ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48464" cy="468052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3. Уполномоченный федеральный орган исполнительной власти в сфере архивного дела и делопроизводства утверждает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перечни типовых архивных документов с указанием сроков их хранения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инструкции по применению этих перечней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 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  <a:hlinkClick r:id="rId2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4. Решение вопросов о включении в состав Архивного фонда Российской Федерации конкретных документов осуществляется экспертно-проверочными комиссиями федеральных государственных архивов и уполномоченных органов исполнительной власти субъектов Российской Федерации в сфере архивного дела в пределах их компетенции.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Статья 6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Федерального закона № 125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ФЗ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84784"/>
            <a:ext cx="8784976" cy="5373216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68000" algn="l">
              <a:spcBef>
                <a:spcPts val="0"/>
              </a:spcBef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marL="468000"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5. Экспертиза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ценности документов осуществляется уполномоченным органом исполнительной власти субъекта Российской Федерации в сфере архивного дела, государственным архивом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совместно с собственником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или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владельцем архивных документов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marL="457200" indent="-457200"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      6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 Экспертизе ценности документов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подлежат все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документы на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носителях любого вида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, находящиеся в федеральной собственности, собственности субъекта Российской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Федерации или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муниципальной собственности. </a:t>
            </a:r>
          </a:p>
          <a:p>
            <a:pPr marL="457200" indent="-457200" algn="l">
              <a:spcBef>
                <a:spcPts val="0"/>
              </a:spcBef>
              <a:buFont typeface="Arial" pitchFamily="34" charset="0"/>
              <a:buAutoNum type="arabicPeriod"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517232"/>
            <a:ext cx="8208912" cy="11521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До проведения в установленном порядке</a:t>
            </a:r>
          </a:p>
          <a:p>
            <a:pPr marL="457200" indent="-457200"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экспертизы ценности документов</a:t>
            </a:r>
          </a:p>
          <a:p>
            <a:pPr marL="457200" indent="-457200" algn="ctr">
              <a:spcBef>
                <a:spcPts val="0"/>
              </a:spcBef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уничтожение документов запрещается.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80920" cy="100811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Статья 22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Федерального закона № 125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ФЗ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784976" cy="5328592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algn="l"/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Сроки временного хранения документов Архивного фонда Российской Федерации до их передачи на постоянное хранение 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для включенных в установленном порядке в состав Архивного фонда РФ документов </a:t>
            </a:r>
            <a:endParaRPr lang="ru-RU" sz="4500" b="1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algn="l"/>
            <a:endParaRPr lang="ru-RU" sz="45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1) федеральных органов государственной власти, иных государственных органов Российской Федерации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15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2) органов государственной власти, иных государственных органов субъектов Российской Федерации и организаций субъектов Российской Федерации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10 лет;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3) органов местного самоуправления и муниципальных организаций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5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4) для включенных в установленном порядке в состав Архивного фонда Российской Федерации отдельных видов архивных документов: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а) записей актов гражданского состояния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100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б) записей нотариальных действий, </a:t>
            </a:r>
            <a:r>
              <a:rPr lang="ru-RU" sz="4500" dirty="0" err="1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похозяйственных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книг и касающихся приватизации жилищного фонда документов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75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в) проектной документации по капитальному строительству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20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г) технологической и конструкторской документации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20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err="1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д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) патентов на изобретение, полезную модель, промышленный образец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20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е) научной документации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15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ж) кино- и фотодокументов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5 лет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;</a:t>
            </a:r>
          </a:p>
          <a:p>
            <a:pPr algn="l"/>
            <a:r>
              <a:rPr lang="ru-RU" sz="4500" dirty="0" err="1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з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) видео- и </a:t>
            </a:r>
            <a:r>
              <a:rPr lang="ru-RU" sz="4500" dirty="0" err="1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фонодокументов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 - </a:t>
            </a:r>
            <a:r>
              <a:rPr lang="ru-RU" sz="4500" b="1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3 года</a:t>
            </a: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ea typeface="Liberation Serif" pitchFamily="18" charset="0"/>
                <a:cs typeface="Times New Roman" pitchFamily="18" charset="0"/>
              </a:rPr>
              <a:t>.</a:t>
            </a:r>
          </a:p>
          <a:p>
            <a:pPr marL="457200" indent="-457200" algn="l"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Liberation Serif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1682</TotalTime>
  <Words>1974</Words>
  <Application>Microsoft Office PowerPoint</Application>
  <PresentationFormat>Экран (4:3)</PresentationFormat>
  <Paragraphs>229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Екатеринбург 2020</vt:lpstr>
      <vt:lpstr>Законодательство Российской Федерации в сфере архивного дела и делопроизводства</vt:lpstr>
      <vt:lpstr>Законодательство Российской Федерации в сфере архивного дела и делопроизводства</vt:lpstr>
      <vt:lpstr>Законодательство Российской Федерации в сфере архивного дела и делопроизводства</vt:lpstr>
      <vt:lpstr>Законодательство Российской Федерации в сфере архивного дела и делопроизводства</vt:lpstr>
      <vt:lpstr>Федеральный закон № 125-ФЗ</vt:lpstr>
      <vt:lpstr>Статья 6 Федерального закона № 125-ФЗ</vt:lpstr>
      <vt:lpstr>Статья 6 Федерального закона № 125-ФЗ</vt:lpstr>
      <vt:lpstr>Статья 22 Федерального закона № 125-ФЗ</vt:lpstr>
      <vt:lpstr>Правила организации хранения, комплектования, учета и использования документов Архивного фонда Российской Федерации и других архивных документов в государственных органах, органах местного самоуправления и организациях, 2015</vt:lpstr>
      <vt:lpstr>Правила делопроизводства в государственных органах</vt:lpstr>
      <vt:lpstr>Правила делопроизводства в государственных органах</vt:lpstr>
      <vt:lpstr>Правила делопроизводства в государственных органах</vt:lpstr>
      <vt:lpstr>Слайд 14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Определение сроков хранения документов</vt:lpstr>
      <vt:lpstr>Порядок применения Перечня</vt:lpstr>
      <vt:lpstr>Порядок применения Перечня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  <vt:lpstr>Порядок составления номенклатуры дел  в государственном органе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Екатеринбург 2019</dc:title>
  <dc:creator>Acer</dc:creator>
  <cp:lastModifiedBy>Acer</cp:lastModifiedBy>
  <cp:revision>181</cp:revision>
  <dcterms:created xsi:type="dcterms:W3CDTF">2019-03-20T07:52:57Z</dcterms:created>
  <dcterms:modified xsi:type="dcterms:W3CDTF">2020-08-23T09:58:21Z</dcterms:modified>
</cp:coreProperties>
</file>