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2"/>
  </p:notesMasterIdLst>
  <p:sldIdLst>
    <p:sldId id="256" r:id="rId2"/>
    <p:sldId id="289" r:id="rId3"/>
    <p:sldId id="287" r:id="rId4"/>
    <p:sldId id="320" r:id="rId5"/>
    <p:sldId id="291" r:id="rId6"/>
    <p:sldId id="297" r:id="rId7"/>
    <p:sldId id="303" r:id="rId8"/>
    <p:sldId id="340" r:id="rId9"/>
    <p:sldId id="315" r:id="rId10"/>
    <p:sldId id="314" r:id="rId11"/>
    <p:sldId id="317" r:id="rId12"/>
    <p:sldId id="273" r:id="rId13"/>
    <p:sldId id="316" r:id="rId14"/>
    <p:sldId id="261" r:id="rId15"/>
    <p:sldId id="265" r:id="rId16"/>
    <p:sldId id="342" r:id="rId17"/>
    <p:sldId id="344" r:id="rId18"/>
    <p:sldId id="346" r:id="rId19"/>
    <p:sldId id="345" r:id="rId20"/>
    <p:sldId id="283" r:id="rId21"/>
    <p:sldId id="318" r:id="rId22"/>
    <p:sldId id="348" r:id="rId23"/>
    <p:sldId id="349" r:id="rId24"/>
    <p:sldId id="350" r:id="rId25"/>
    <p:sldId id="351" r:id="rId26"/>
    <p:sldId id="353" r:id="rId27"/>
    <p:sldId id="355" r:id="rId28"/>
    <p:sldId id="357" r:id="rId29"/>
    <p:sldId id="359" r:id="rId30"/>
    <p:sldId id="360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003" autoAdjust="0"/>
  </p:normalViewPr>
  <p:slideViewPr>
    <p:cSldViewPr>
      <p:cViewPr>
        <p:scale>
          <a:sx n="80" d="100"/>
          <a:sy n="80" d="100"/>
        </p:scale>
        <p:origin x="-167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300AD-64C1-4A29-BA4A-B33E7015358A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43E7B1-3F60-47F2-ADB8-2DA21E223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43E7B1-3F60-47F2-ADB8-2DA21E223C90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332656"/>
            <a:ext cx="8784976" cy="43204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Подготовка электронных дел для передачи в архив </a:t>
            </a:r>
          </a:p>
          <a:p>
            <a:pPr algn="ctr"/>
            <a:r>
              <a:rPr lang="ru-RU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государственного органа. </a:t>
            </a:r>
          </a:p>
          <a:p>
            <a:pPr algn="ctr"/>
            <a:r>
              <a:rPr lang="ru-RU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Порядок </a:t>
            </a:r>
          </a:p>
          <a:p>
            <a:pPr algn="ctr"/>
            <a:r>
              <a:rPr lang="ru-RU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формирования и оформления электронных дел</a:t>
            </a:r>
            <a:endParaRPr lang="ru-RU" sz="36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komp-d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4365104"/>
            <a:ext cx="3240360" cy="201622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96944" cy="720080"/>
          </a:xfrm>
        </p:spPr>
        <p:txBody>
          <a:bodyPr>
            <a:noAutofit/>
          </a:bodyPr>
          <a:lstStyle/>
          <a:p>
            <a:r>
              <a:rPr lang="ru-RU" sz="2900" b="1" dirty="0" smtClean="0">
                <a:solidFill>
                  <a:srgbClr val="C00000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Архивный шифр электронных документов</a:t>
            </a:r>
            <a:endParaRPr lang="ru-RU" sz="2900" b="1" dirty="0">
              <a:solidFill>
                <a:srgbClr val="C00000"/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pic>
        <p:nvPicPr>
          <p:cNvPr id="7" name="Рисунок 6" descr="2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7487" y="1340768"/>
            <a:ext cx="2306513" cy="16288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5536" y="1772816"/>
            <a:ext cx="8496944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400" dirty="0" smtClean="0">
              <a:latin typeface="+mj-lt"/>
            </a:endParaRPr>
          </a:p>
          <a:p>
            <a:pPr marL="274320" indent="-274320">
              <a:buClr>
                <a:schemeClr val="accent1"/>
              </a:buClr>
              <a:buSzPct val="85000"/>
            </a:pPr>
            <a:r>
              <a:rPr lang="ru-RU" sz="27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   </a:t>
            </a:r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Архивный шифр</a:t>
            </a:r>
            <a:r>
              <a:rPr lang="en-US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 </a:t>
            </a:r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электронных документов, </a:t>
            </a:r>
          </a:p>
          <a:p>
            <a:pPr marL="274320" indent="-274320">
              <a:buClr>
                <a:schemeClr val="accent1"/>
              </a:buClr>
              <a:buSzPct val="85000"/>
            </a:pPr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   хранимых на обособленных электронных носителях, указывается на вкладыше, вложенном в футляр носителя. </a:t>
            </a:r>
          </a:p>
          <a:p>
            <a:pPr marL="274320" indent="-274320">
              <a:buClr>
                <a:schemeClr val="accent1"/>
              </a:buClr>
              <a:buSzPct val="85000"/>
            </a:pPr>
            <a:endParaRPr lang="ru-RU" sz="2400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pPr marL="274320" indent="-274320">
              <a:buClr>
                <a:schemeClr val="accent1"/>
              </a:buClr>
              <a:buSzPct val="85000"/>
            </a:pPr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   Архивный шифр электронных документов, хранимых в информационной системе архива, является обязательным элементом описания контейнера электронного документа.</a:t>
            </a:r>
          </a:p>
          <a:p>
            <a:pPr marL="540000" indent="-265176">
              <a:buSzPct val="120000"/>
              <a:buFont typeface="Wingdings 2"/>
              <a:buChar char=""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859216" cy="98072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Передача электронных документов в </a:t>
            </a:r>
            <a:r>
              <a:rPr lang="ru-RU" sz="3200" b="1" dirty="0" smtClean="0">
                <a:solidFill>
                  <a:srgbClr val="C00000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архив государственного органа</a:t>
            </a:r>
            <a:endParaRPr lang="ru-RU" sz="3200" b="1" dirty="0" smtClean="0">
              <a:solidFill>
                <a:schemeClr val="accent1">
                  <a:lumMod val="75000"/>
                </a:schemeClr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208912" cy="4839816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   </a:t>
            </a:r>
            <a:endParaRPr lang="en-US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en-US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Передача электронных документов в архив организации производится </a:t>
            </a:r>
            <a:r>
              <a:rPr lang="ru-RU" b="1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на основании описей электронных дел, документов структурных подразделений</a:t>
            </a:r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 по информационно-телекоммуникационной сети (при наличии в архиве организации информационной системы) или на физически обособленных материальных носителях, которые представляются </a:t>
            </a:r>
          </a:p>
          <a:p>
            <a:pPr algn="ctr">
              <a:spcBef>
                <a:spcPts val="0"/>
              </a:spcBef>
              <a:buNone/>
            </a:pPr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в </a:t>
            </a:r>
            <a:r>
              <a:rPr lang="en-US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2-</a:t>
            </a:r>
            <a:r>
              <a:rPr lang="ru-RU" dirty="0" err="1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х</a:t>
            </a:r>
            <a:r>
              <a:rPr lang="en-US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 </a:t>
            </a:r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идентичных экземплярах.</a:t>
            </a:r>
          </a:p>
          <a:p>
            <a:endParaRPr lang="ru-RU" dirty="0"/>
          </a:p>
        </p:txBody>
      </p:sp>
      <p:pic>
        <p:nvPicPr>
          <p:cNvPr id="8" name="Рисунок 7" descr="4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692697"/>
            <a:ext cx="2259335" cy="158417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363272" cy="64807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Передача электронных документов в </a:t>
            </a:r>
            <a:r>
              <a:rPr lang="ru-RU" sz="2800" b="1" dirty="0" smtClean="0">
                <a:solidFill>
                  <a:srgbClr val="C00000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архив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8229600" cy="482453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Подготовка электронных документов к передаче в архив государственного органа</a:t>
            </a:r>
            <a:r>
              <a:rPr lang="en-US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 </a:t>
            </a:r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осуществляется в соответствии с пунктом 4.34 Правил 2015 г. структурным подразделением государственного органа - пользователем соответствующей информационной системы совместно     со Службой делопроизводства и подразделением (работником), обеспечивающим функционирование информационной системы.</a:t>
            </a:r>
            <a:endParaRPr lang="ru-RU" sz="2400" dirty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pic>
        <p:nvPicPr>
          <p:cNvPr id="5" name="Рисунок 4" descr="dghy77qxuaapq4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4725144"/>
            <a:ext cx="3600400" cy="152214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Описи электронных дел, документов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424936" cy="50405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Подготовка электронных дел для передачи в архив государственного органа предусматривает оформление электронных дел, составление описи электронных дел, документов</a:t>
            </a:r>
          </a:p>
          <a:p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заголовок электронного дела переносится на обложку дела (электронного дела) из номенклатуры дел государственного органа. Заголовок должен соответствовать содержанию документов в деле.</a:t>
            </a:r>
          </a:p>
          <a:p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Отдельные описи составляются на единицы хранения электронных документов постоянного хранения; временных (свыше 10 лет) сроков хранения, в том числе по личному составу.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0"/>
            <a:ext cx="65786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can 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00226" y="0"/>
            <a:ext cx="4943548" cy="68580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-26988"/>
            <a:ext cx="6511925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63272" cy="86409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Передача электронных документов в </a:t>
            </a:r>
            <a:r>
              <a:rPr lang="ru-RU" sz="2800" b="1" dirty="0" smtClean="0">
                <a:solidFill>
                  <a:srgbClr val="C00000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архив государственного органа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8229600" cy="4824536"/>
          </a:xfrm>
        </p:spPr>
        <p:txBody>
          <a:bodyPr>
            <a:normAutofit fontScale="85000" lnSpcReduction="20000"/>
          </a:bodyPr>
          <a:lstStyle/>
          <a:p>
            <a:r>
              <a:rPr lang="ru-RU" sz="2600" dirty="0" smtClean="0"/>
              <a:t>В опись электронных дел, документов включается приложение к описи - реестр электронных документов (контейнеров электронных документов), в котором указываются сведения об электронных документах, включенных в каждое электронное дело.</a:t>
            </a:r>
          </a:p>
          <a:p>
            <a:endParaRPr lang="en-US" sz="2600" dirty="0" smtClean="0"/>
          </a:p>
          <a:p>
            <a:r>
              <a:rPr lang="ru-RU" sz="2600" dirty="0" smtClean="0"/>
              <a:t>Описи дел структурного подразделения изготавливаются в </a:t>
            </a:r>
            <a:r>
              <a:rPr lang="en-US" sz="2600" dirty="0" smtClean="0"/>
              <a:t>2-</a:t>
            </a:r>
            <a:r>
              <a:rPr lang="ru-RU" sz="2600" dirty="0" err="1" smtClean="0"/>
              <a:t>х</a:t>
            </a:r>
            <a:r>
              <a:rPr lang="ru-RU" sz="2600" dirty="0" smtClean="0"/>
              <a:t> экземплярах на бумажном носителе, подписываются руководителем подразделения</a:t>
            </a:r>
            <a:r>
              <a:rPr lang="en-US" sz="2600" dirty="0" smtClean="0"/>
              <a:t> </a:t>
            </a:r>
            <a:r>
              <a:rPr lang="ru-RU" sz="2600" dirty="0" smtClean="0"/>
              <a:t>и руководителем Службы делопроизводства.</a:t>
            </a:r>
          </a:p>
          <a:p>
            <a:endParaRPr lang="en-US" sz="2600" dirty="0" smtClean="0"/>
          </a:p>
          <a:p>
            <a:r>
              <a:rPr lang="ru-RU" sz="2600" dirty="0" smtClean="0"/>
              <a:t> Реестр электронных документов, являющийся приложением к описи электронных документов, подписывается составителем реестра с указанием должности, инициалов, фамилии.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29614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Основные процедуры работы с  электронными документами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при подготовке их к передаче в архив государственного органа:</a:t>
            </a: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endParaRPr lang="ru-RU" sz="3200" b="1" dirty="0">
              <a:solidFill>
                <a:srgbClr val="C00000"/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107504" y="1412776"/>
            <a:ext cx="8784976" cy="5040560"/>
          </a:xfrm>
        </p:spPr>
        <p:txBody>
          <a:bodyPr>
            <a:noAutofit/>
          </a:bodyPr>
          <a:lstStyle/>
          <a:p>
            <a:r>
              <a:rPr lang="ru-RU" sz="2000" dirty="0" smtClean="0"/>
              <a:t>преобразование текстовых электронных документов в формат архивного хранения PDF/A-1, если электронный документ был создан или включен в систему в ином формате;</a:t>
            </a:r>
          </a:p>
          <a:p>
            <a:r>
              <a:rPr lang="ru-RU" sz="2000" dirty="0" smtClean="0"/>
              <a:t>формирование в информационной системе описей электронных дел, документов структурных подразделений;</a:t>
            </a:r>
          </a:p>
          <a:p>
            <a:endParaRPr lang="ru-RU" sz="2000" dirty="0" smtClean="0"/>
          </a:p>
          <a:p>
            <a:r>
              <a:rPr lang="ru-RU" sz="2000" dirty="0" smtClean="0"/>
              <a:t>формирование в информационной системе государственного органа контейнеров электронных документов, включающих: </a:t>
            </a:r>
            <a:r>
              <a:rPr lang="ru-RU" sz="2000" dirty="0" err="1" smtClean="0"/>
              <a:t>контент</a:t>
            </a:r>
            <a:r>
              <a:rPr lang="ru-RU" sz="2000" dirty="0" smtClean="0"/>
              <a:t> и метаданные электронного документа, файлы электронных подписей, визуализированную копию текстового электронного документа в формате PDF/A-1;</a:t>
            </a:r>
          </a:p>
          <a:p>
            <a:endParaRPr lang="ru-RU" sz="2000" dirty="0" smtClean="0"/>
          </a:p>
          <a:p>
            <a:r>
              <a:rPr lang="ru-RU" sz="2000" dirty="0" smtClean="0"/>
              <a:t>формирование в информационной системе государственного органа дел, являющихся совокупностью контейнеров электронных документов или контейнером электронного документа;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29614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Основные процедуры работы с  электронными документами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при подготовке их к передаче в архив государственного органа:</a:t>
            </a:r>
            <a:r>
              <a:rPr lang="ru-RU" sz="2200" b="1" dirty="0" smtClean="0">
                <a:solidFill>
                  <a:srgbClr val="FF0000"/>
                </a:solidFill>
              </a:rPr>
              <a:t/>
            </a:r>
            <a:br>
              <a:rPr lang="ru-RU" sz="2200" b="1" dirty="0" smtClean="0">
                <a:solidFill>
                  <a:srgbClr val="FF0000"/>
                </a:solidFill>
              </a:rPr>
            </a:br>
            <a:endParaRPr lang="ru-RU" sz="3200" b="1" dirty="0">
              <a:solidFill>
                <a:schemeClr val="accent1">
                  <a:lumMod val="75000"/>
                </a:schemeClr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8784976" cy="4752528"/>
          </a:xfrm>
        </p:spPr>
        <p:txBody>
          <a:bodyPr>
            <a:noAutofit/>
          </a:bodyPr>
          <a:lstStyle/>
          <a:p>
            <a:r>
              <a:rPr lang="ru-RU" sz="2000" dirty="0" smtClean="0"/>
              <a:t>миграция электронных документов на физически обособленные материальные носители, если документы передаются в архив государственного органа не по информационно-коммуникационным каналам;</a:t>
            </a:r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проверка </a:t>
            </a:r>
            <a:r>
              <a:rPr lang="ru-RU" sz="2000" dirty="0" err="1" smtClean="0"/>
              <a:t>воспроизводимости</a:t>
            </a:r>
            <a:r>
              <a:rPr lang="ru-RU" sz="2000" dirty="0" smtClean="0"/>
              <a:t> электронных документов;</a:t>
            </a:r>
          </a:p>
          <a:p>
            <a:endParaRPr lang="ru-RU" sz="2000" dirty="0" smtClean="0"/>
          </a:p>
          <a:p>
            <a:r>
              <a:rPr lang="ru-RU" sz="2000" dirty="0" smtClean="0"/>
              <a:t>проверка электронных документов на наличие вредоносных компьютерных программ;</a:t>
            </a:r>
          </a:p>
          <a:p>
            <a:endParaRPr lang="ru-RU" sz="2000" dirty="0" smtClean="0"/>
          </a:p>
          <a:p>
            <a:r>
              <a:rPr lang="ru-RU" sz="2000" dirty="0" smtClean="0"/>
              <a:t>формирование транспортного контейнера, содержащего электронные дела, включенные в опись электронных дел, документов структурного подразделения (опись дел постоянного хранения, временных (свыше 10 лет) сроков хранения, дел по личному составу).</a:t>
            </a:r>
            <a:endParaRPr lang="ru-RU" sz="2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63272" cy="86409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Передача электронных документов в архив государственного органа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8229600" cy="482453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Прием электронных документов в архив организации по информационно-телекоммуникационной сети или на физически обособленных носителях оформляется составлением итоговой записи в конце описи электронных дел, документов, в которой цифрами и прописью указывается количество фактически принятых в архив электронных дел и электронных документов. 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Итоговая запись подтверждается подписями сотрудника архива и сотрудника структурного подразделения, передавшего электронные дела и документы. 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При приеме на архивное хранение электронные дела заверяются электронной подписью руководителя организации или уполномоченного им должностного лица.</a:t>
            </a:r>
            <a:endParaRPr lang="ru-RU" dirty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003232" cy="64807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Нормативные правовые акты</a:t>
            </a:r>
            <a:endParaRPr lang="ru-RU" sz="3200" b="1" dirty="0">
              <a:solidFill>
                <a:srgbClr val="C00000"/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44824"/>
            <a:ext cx="8229600" cy="460851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Федеральный закон от 22 октября 2004 года № 125-ФЗ   «Об архивном деле в Российской Федерации»</a:t>
            </a:r>
            <a:r>
              <a:rPr lang="en-US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;</a:t>
            </a:r>
            <a:endParaRPr lang="ru-RU" sz="2400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Федеральный закон от 27 июля 2006 г. № 149-ФЗ             «Об информации, информационных технологиях                   и о защите информации»</a:t>
            </a:r>
            <a:r>
              <a:rPr lang="en-US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;</a:t>
            </a:r>
            <a:endParaRPr lang="ru-RU" sz="2400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Федеральный закон от 06 апреля 2011 года №</a:t>
            </a:r>
            <a:r>
              <a:rPr lang="en-US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 </a:t>
            </a:r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63-ФЗ</a:t>
            </a:r>
            <a:r>
              <a:rPr lang="en-US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 </a:t>
            </a:r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             «Об электронной подписи»</a:t>
            </a:r>
            <a:r>
              <a:rPr lang="en-US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;</a:t>
            </a:r>
            <a:endParaRPr lang="ru-RU" sz="2400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Федеральный закон от 22 октября 2004 года № 125-ФЗ          «Об архивном деле в Российской Федерации»</a:t>
            </a:r>
            <a:r>
              <a:rPr lang="en-US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;</a:t>
            </a:r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 </a:t>
            </a:r>
          </a:p>
          <a:p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Закон Свердловской области от 25 марта 2005 года № 5-ОЗ </a:t>
            </a:r>
            <a:r>
              <a:rPr lang="en-US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                   </a:t>
            </a:r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«Об архивном деле в Свердловской области» </a:t>
            </a:r>
          </a:p>
          <a:p>
            <a:endParaRPr lang="ru-RU" sz="2400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endParaRPr lang="ru-RU" sz="2400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075240" cy="86409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Передача электронных документов в архив государственного органа</a:t>
            </a:r>
            <a:endParaRPr lang="ru-RU" sz="3200" b="1" dirty="0">
              <a:solidFill>
                <a:srgbClr val="C00000"/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defRPr/>
            </a:pPr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После приема в архив электронных документов на физически обособленных материальных носителях вкладыши, помещенные в футляр единицы хранения в структурном подразделении, заменяются на вкладыши, оформленные в архиве.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  <a:defRPr/>
            </a:pPr>
            <a:endParaRPr lang="ru-RU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defRPr/>
            </a:pPr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Вкладыш помещается в футляр физически обособленного материального носителя таким образом, чтобы надписи на нем были видны при закрытом футляре.</a:t>
            </a:r>
            <a:endParaRPr lang="ru-RU" dirty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pic>
        <p:nvPicPr>
          <p:cNvPr id="5" name="Рисунок 4" descr="3d-laptop-and-files--isolated-white-background-525498787-5af2043ba18d9e003777a74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5013176"/>
            <a:ext cx="3347864" cy="184482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Передача электронных документов в архив государственного органа</a:t>
            </a:r>
            <a:endParaRPr lang="ru-RU" sz="3200" b="1" dirty="0">
              <a:solidFill>
                <a:srgbClr val="C00000"/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На вкладыше, помещаемом в футляр единицы хранения, оформляемом в архиве, указывается:</a:t>
            </a:r>
          </a:p>
          <a:p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наименование организации (полное, сокращенное);</a:t>
            </a:r>
          </a:p>
          <a:p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номер фонда;</a:t>
            </a:r>
          </a:p>
          <a:p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номер описи электронных дел, документов;</a:t>
            </a:r>
          </a:p>
          <a:p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номер дела по описи;</a:t>
            </a:r>
          </a:p>
          <a:p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отметка о статусе экземпляра электронных документов:           "</a:t>
            </a:r>
            <a:r>
              <a:rPr lang="ru-RU" dirty="0" err="1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Осн</a:t>
            </a:r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." (основной) или "Раб." (рабочий);</a:t>
            </a:r>
          </a:p>
          <a:p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крайние даты документов электронного дела;</a:t>
            </a:r>
          </a:p>
          <a:p>
            <a:r>
              <a:rPr lang="ru-RU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при необходимости оформляются дополнительные отметки об ограничении доступа к документам.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kh-why-electronic-records-management-is-important_fe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68760"/>
            <a:ext cx="2627784" cy="15567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accent6">
                    <a:lumMod val="75000"/>
                  </a:schemeClr>
                </a:solidFill>
              </a:rPr>
              <a:t>Система хранения электронных документов архива государственного органа  (СХЭД)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8435280" cy="4767808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b="1" dirty="0" smtClean="0"/>
              <a:t>                                  </a:t>
            </a:r>
            <a:r>
              <a:rPr lang="ru-RU" b="1" dirty="0" smtClean="0"/>
              <a:t>Функциональные требования</a:t>
            </a: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                      </a:t>
            </a:r>
            <a:r>
              <a:rPr lang="ru-RU" b="1" dirty="0" smtClean="0"/>
              <a:t> </a:t>
            </a:r>
            <a:r>
              <a:rPr lang="en-US" b="1" dirty="0" smtClean="0"/>
              <a:t>     </a:t>
            </a:r>
            <a:r>
              <a:rPr lang="ru-RU" b="1" dirty="0" smtClean="0"/>
              <a:t>к управлению документами в СХЭД архива </a:t>
            </a:r>
            <a:r>
              <a:rPr lang="en-US" b="1" dirty="0" smtClean="0"/>
              <a:t>               </a:t>
            </a:r>
          </a:p>
          <a:p>
            <a:pPr algn="ctr">
              <a:buNone/>
            </a:pPr>
            <a:r>
              <a:rPr lang="en-US" b="1" dirty="0" smtClean="0"/>
              <a:t>                           </a:t>
            </a:r>
            <a:r>
              <a:rPr lang="ru-RU" b="1" dirty="0" smtClean="0"/>
              <a:t>государственного органа</a:t>
            </a:r>
            <a:r>
              <a:rPr lang="en-US" b="1" dirty="0" smtClean="0"/>
              <a:t>:</a:t>
            </a:r>
          </a:p>
          <a:p>
            <a:pPr>
              <a:buNone/>
            </a:pPr>
            <a:endParaRPr lang="ru-RU" sz="2400" b="1" dirty="0" smtClean="0"/>
          </a:p>
          <a:p>
            <a:endParaRPr lang="ru-RU" dirty="0" smtClean="0"/>
          </a:p>
          <a:p>
            <a:pPr>
              <a:buNone/>
            </a:pPr>
            <a:endParaRPr lang="en-US" dirty="0" smtClean="0"/>
          </a:p>
          <a:p>
            <a:r>
              <a:rPr lang="ru-RU" dirty="0" smtClean="0"/>
              <a:t>СХЭД должна обеспечивать прием, учет, хранение и использование электронных архивных документов (без предварительного документирования на бумажном носителе), электронных копий документов, подлежащих хранению в архиве государственного органа.</a:t>
            </a:r>
            <a:endParaRPr lang="en-US" dirty="0" smtClean="0"/>
          </a:p>
          <a:p>
            <a:endParaRPr lang="ru-RU" dirty="0" smtClean="0"/>
          </a:p>
          <a:p>
            <a:r>
              <a:rPr lang="ru-RU" dirty="0" smtClean="0"/>
              <a:t>СХЭД должна обеспечивать включение регистрационно-учетных сведений и других метаданных электронных документов, переданных в архив государственного органа на физически обособленных носителях.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332656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03448"/>
            <a:ext cx="8291264" cy="201622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700" dirty="0" smtClean="0">
                <a:solidFill>
                  <a:schemeClr val="accent6">
                    <a:lumMod val="75000"/>
                  </a:schemeClr>
                </a:solidFill>
              </a:rPr>
              <a:t>СХЭД должна обеспечивать выполнение следующих действий по приему электронных дел: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solidFill>
                <a:schemeClr val="accent1">
                  <a:lumMod val="75000"/>
                </a:schemeClr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smtClean="0"/>
              <a:t>получение электронных дел, документов из СЭД и других информационных систем государственного органа, в которых создаются и хранятся электронные документы;</a:t>
            </a:r>
          </a:p>
          <a:p>
            <a:endParaRPr lang="ru-RU" sz="8000" dirty="0" smtClean="0"/>
          </a:p>
          <a:p>
            <a:r>
              <a:rPr lang="ru-RU" sz="8000" dirty="0" smtClean="0"/>
              <a:t>получение из СЭД описей дел;</a:t>
            </a:r>
          </a:p>
          <a:p>
            <a:endParaRPr lang="ru-RU" sz="8000" dirty="0" smtClean="0"/>
          </a:p>
          <a:p>
            <a:r>
              <a:rPr lang="ru-RU" sz="8000" dirty="0" smtClean="0"/>
              <a:t>фиксацию факта поступления в СХЭД электронных дел, описей дел;</a:t>
            </a:r>
          </a:p>
          <a:p>
            <a:endParaRPr lang="ru-RU" sz="8000" dirty="0" smtClean="0"/>
          </a:p>
          <a:p>
            <a:r>
              <a:rPr lang="ru-RU" sz="8000" dirty="0" smtClean="0"/>
              <a:t>проверку соответствия состава электронных дел, документов описям дел;</a:t>
            </a:r>
          </a:p>
          <a:p>
            <a:endParaRPr lang="ru-RU" sz="8000" dirty="0" smtClean="0"/>
          </a:p>
          <a:p>
            <a:r>
              <a:rPr lang="ru-RU" sz="8000" dirty="0" smtClean="0"/>
              <a:t>проверку электронных дел, документов и описей дел, документов на наличие вредоносного программного кода;</a:t>
            </a:r>
          </a:p>
          <a:p>
            <a:pPr>
              <a:buNone/>
            </a:pPr>
            <a:endParaRPr lang="ru-RU" sz="8000" dirty="0" smtClean="0"/>
          </a:p>
          <a:p>
            <a:r>
              <a:rPr lang="ru-RU" sz="8000" dirty="0" smtClean="0"/>
              <a:t>проверку электронных подписей электронных дел, документов, переданных на хранение в СХЭД;</a:t>
            </a:r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03448"/>
            <a:ext cx="8291264" cy="201622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700" dirty="0" smtClean="0">
                <a:solidFill>
                  <a:schemeClr val="accent6">
                    <a:lumMod val="75000"/>
                  </a:schemeClr>
                </a:solidFill>
              </a:rPr>
              <a:t>СХЭД должна обеспечивать выполнение следующих действий по приему электронных дел: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solidFill>
                <a:schemeClr val="accent1">
                  <a:lumMod val="75000"/>
                </a:schemeClr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smtClean="0"/>
              <a:t>проверку комплектности состава контейнеров электронных документов; проверку наличия в метаданных документа сведений о проверке подлинности усиленной квалифицированной электронной подписи (УКЭП) передаваемого электронного документа на момент его подписания и/или получения;</a:t>
            </a:r>
          </a:p>
          <a:p>
            <a:endParaRPr lang="ru-RU" sz="8000" dirty="0" smtClean="0"/>
          </a:p>
          <a:p>
            <a:r>
              <a:rPr lang="ru-RU" sz="8000" dirty="0" smtClean="0"/>
              <a:t>проверку </a:t>
            </a:r>
            <a:r>
              <a:rPr lang="ru-RU" sz="8000" dirty="0" err="1" smtClean="0"/>
              <a:t>воспроизводимости</a:t>
            </a:r>
            <a:r>
              <a:rPr lang="ru-RU" sz="8000" dirty="0" smtClean="0"/>
              <a:t> электронных документов, электронных копий документов, описей дел;</a:t>
            </a:r>
          </a:p>
          <a:p>
            <a:endParaRPr lang="ru-RU" sz="8000" dirty="0" smtClean="0"/>
          </a:p>
          <a:p>
            <a:r>
              <a:rPr lang="ru-RU" sz="8000" dirty="0" smtClean="0"/>
              <a:t>формирование уведомления отправителю электронных дел, документов и описей дел, документов о подтверждении приема документов в СХЭД или об отказе в приеме в случае отрицательного результата проверки на соответствие требованиям, установленным настоящим пунктом;</a:t>
            </a:r>
          </a:p>
          <a:p>
            <a:endParaRPr lang="ru-RU" sz="8000" dirty="0" smtClean="0"/>
          </a:p>
          <a:p>
            <a:r>
              <a:rPr lang="ru-RU" sz="8000" dirty="0" smtClean="0"/>
              <a:t>заверение принятых на хранение электронных дел, документов электронной подписью уполномоченного лица.</a:t>
            </a:r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03448"/>
            <a:ext cx="8291264" cy="201622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700" dirty="0" smtClean="0">
                <a:solidFill>
                  <a:srgbClr val="C00000"/>
                </a:solidFill>
              </a:rPr>
              <a:t>СХЭД должна обеспечивать выполнение следующих действий по приему электронных дел:</a:t>
            </a: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endParaRPr lang="ru-RU" sz="3200" b="1" dirty="0">
              <a:solidFill>
                <a:srgbClr val="C00000"/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51520" y="1556792"/>
            <a:ext cx="8568952" cy="476780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СХЭД должна обеспечивать учет поступления электронных дел, документов на архивное хранение.</a:t>
            </a:r>
          </a:p>
          <a:p>
            <a:r>
              <a:rPr lang="ru-RU" sz="1800" dirty="0" smtClean="0"/>
              <a:t>Учет поступивших на хранение в СХЭД электронных дел, документов должен осуществляться в соответствии с принятой схемой систематизации электронных дел, документов в СХЭД.</a:t>
            </a:r>
          </a:p>
          <a:p>
            <a:r>
              <a:rPr lang="ru-RU" sz="1800" dirty="0" smtClean="0"/>
              <a:t>Схема систематизации электронных дел, документов в СХЭД включает следующие уровни: фонд, опись, раздел описи, электронное дело, внутренняя опись, электронный документ.</a:t>
            </a:r>
          </a:p>
          <a:p>
            <a:r>
              <a:rPr lang="ru-RU" sz="1800" dirty="0" smtClean="0"/>
              <a:t>СХЭД должна обеспечивать учет документов временных (до 10 лет включительно) сроков хранения</a:t>
            </a:r>
            <a:r>
              <a:rPr lang="en-US" sz="1800" baseline="30000" dirty="0" smtClean="0"/>
              <a:t> </a:t>
            </a:r>
            <a:r>
              <a:rPr lang="ru-RU" sz="1800" dirty="0" smtClean="0"/>
              <a:t>на основе номенклатуры дел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ru-RU" sz="1800" dirty="0" smtClean="0"/>
              <a:t>(без включения их в описи дел).</a:t>
            </a:r>
          </a:p>
          <a:p>
            <a:r>
              <a:rPr lang="ru-RU" sz="1800" dirty="0" smtClean="0"/>
              <a:t>СХЭД должна обеспечивать формирование проектов годовых разделов описей электронных дел, документов для последующего их согласования и утверждения.</a:t>
            </a:r>
          </a:p>
          <a:p>
            <a:r>
              <a:rPr lang="ru-RU" sz="1800" dirty="0" smtClean="0"/>
              <a:t>Включение в СХЭД электронных дел должно осуществляться при создании архивной учетной формы (АУФ).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03448"/>
            <a:ext cx="8291264" cy="201622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700" dirty="0" smtClean="0">
                <a:solidFill>
                  <a:srgbClr val="C00000"/>
                </a:solidFill>
              </a:rPr>
              <a:t>СХЭД должна обеспечивать выполнение следующих действий по приему электронных дел:</a:t>
            </a: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endParaRPr lang="ru-RU" sz="3200" b="1" dirty="0">
              <a:solidFill>
                <a:srgbClr val="C00000"/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8229600" cy="4767808"/>
          </a:xfrm>
        </p:spPr>
        <p:txBody>
          <a:bodyPr>
            <a:noAutofit/>
          </a:bodyPr>
          <a:lstStyle/>
          <a:p>
            <a:r>
              <a:rPr lang="ru-RU" sz="1800" dirty="0" smtClean="0"/>
              <a:t>Электронному делу при включении в СХЭД присваивается идентификационный учетный номер, который состоит из номера электронного дела по годовому разделу описи электронных дел, номера описи, номера фонда.</a:t>
            </a:r>
          </a:p>
          <a:p>
            <a:pPr>
              <a:buNone/>
            </a:pPr>
            <a:endParaRPr lang="ru-RU" sz="1800" dirty="0" smtClean="0"/>
          </a:p>
          <a:p>
            <a:r>
              <a:rPr lang="ru-RU" sz="1800" dirty="0" smtClean="0"/>
              <a:t>Электронному документу при включении в СХЭД присваивается идентификационный учетный номер, который состоит из порядкового номера внутренней описи, номера электронного дела, номера описи, номера фонда.</a:t>
            </a:r>
          </a:p>
          <a:p>
            <a:endParaRPr lang="ru-RU" sz="1800" dirty="0" smtClean="0"/>
          </a:p>
          <a:p>
            <a:r>
              <a:rPr lang="ru-RU" sz="1800" dirty="0" smtClean="0"/>
              <a:t>Архивный шифр электронных дел, документов, хранимых в СХЭД, является обязательным элементом описания контейнера электронного дела, документа.</a:t>
            </a:r>
          </a:p>
          <a:p>
            <a:pPr>
              <a:buNone/>
            </a:pPr>
            <a:endParaRPr lang="ru-RU" sz="1800" dirty="0" smtClean="0"/>
          </a:p>
          <a:p>
            <a:r>
              <a:rPr lang="ru-RU" sz="1800" dirty="0" smtClean="0"/>
              <a:t>В СХЭД должны включаться метаданные электронных документов, передаваемых из СЭД.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03448"/>
            <a:ext cx="8291264" cy="201622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700" dirty="0" smtClean="0">
                <a:solidFill>
                  <a:schemeClr val="accent3">
                    <a:lumMod val="50000"/>
                  </a:schemeClr>
                </a:solidFill>
              </a:rPr>
              <a:t>СХЭД должна обеспечивать выполнение следующих действий по приему электронных дел: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solidFill>
                <a:schemeClr val="accent1">
                  <a:lumMod val="75000"/>
                </a:schemeClr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5040560"/>
          </a:xfrm>
        </p:spPr>
        <p:txBody>
          <a:bodyPr>
            <a:normAutofit fontScale="92500" lnSpcReduction="20000"/>
          </a:bodyPr>
          <a:lstStyle/>
          <a:p>
            <a:r>
              <a:rPr lang="ru-RU" sz="1800" b="1" dirty="0" smtClean="0"/>
              <a:t>СХЭД должна обеспечивать</a:t>
            </a:r>
            <a:r>
              <a:rPr lang="ru-RU" sz="1800" dirty="0" smtClean="0"/>
              <a:t>:</a:t>
            </a:r>
          </a:p>
          <a:p>
            <a:r>
              <a:rPr lang="ru-RU" sz="1800" b="1" dirty="0" smtClean="0"/>
              <a:t>хранение электронных документов и электронных копий документов вместе с их метаданными</a:t>
            </a:r>
            <a:r>
              <a:rPr lang="ru-RU" sz="1800" dirty="0" smtClean="0"/>
              <a:t> (до уничтожения или передачи на последующее хранение в государственный архив);</a:t>
            </a:r>
          </a:p>
          <a:p>
            <a:r>
              <a:rPr lang="ru-RU" sz="1800" dirty="0" smtClean="0"/>
              <a:t>периодическое </a:t>
            </a:r>
            <a:r>
              <a:rPr lang="ru-RU" sz="1800" b="1" dirty="0" smtClean="0"/>
              <a:t>резервное копирование </a:t>
            </a:r>
            <a:r>
              <a:rPr lang="ru-RU" sz="1800" dirty="0" smtClean="0"/>
              <a:t>электронных документов;</a:t>
            </a:r>
          </a:p>
          <a:p>
            <a:r>
              <a:rPr lang="ru-RU" sz="1800" dirty="0" smtClean="0"/>
              <a:t>уведомление ответственного должностного лица о необходимости проведения в соответствии с установленными сроками (периодичностью) проверки наличия и состояния электронных дел, документов;</a:t>
            </a:r>
          </a:p>
          <a:p>
            <a:r>
              <a:rPr lang="ru-RU" sz="1800" dirty="0" smtClean="0"/>
              <a:t>автоматическую проверку наличия электронных документов;</a:t>
            </a:r>
          </a:p>
          <a:p>
            <a:r>
              <a:rPr lang="ru-RU" sz="1800" b="1" dirty="0" smtClean="0"/>
              <a:t>просмотр состава электронных документов в электронном деле</a:t>
            </a:r>
            <a:r>
              <a:rPr lang="ru-RU" sz="1800" dirty="0" smtClean="0"/>
              <a:t>, состава дел, относящихся к конкретной описи электронных дел, реестра описей дел в рамках фонда;</a:t>
            </a:r>
          </a:p>
          <a:p>
            <a:r>
              <a:rPr lang="ru-RU" sz="1800" b="1" dirty="0" smtClean="0"/>
              <a:t>проверку соответствия учетных данных </a:t>
            </a:r>
            <a:r>
              <a:rPr lang="ru-RU" sz="1800" dirty="0" smtClean="0"/>
              <a:t>в АУФ различных уровней;</a:t>
            </a:r>
          </a:p>
          <a:p>
            <a:r>
              <a:rPr lang="ru-RU" sz="1800" dirty="0" smtClean="0"/>
              <a:t>создание (копирование) и включение в СХЭД экземпляров электронных дел, документов из их резервных экземпляров взамен поврежденных;</a:t>
            </a:r>
          </a:p>
          <a:p>
            <a:r>
              <a:rPr lang="ru-RU" sz="1800" b="1" dirty="0" smtClean="0"/>
              <a:t>применение программы проверки технического состояния электронных документов и сохранения результатов проверки</a:t>
            </a:r>
            <a:r>
              <a:rPr lang="ru-RU" sz="1800" dirty="0" smtClean="0"/>
              <a:t> в течение установленного времени;</a:t>
            </a:r>
          </a:p>
          <a:p>
            <a:r>
              <a:rPr lang="ru-RU" sz="1800" b="1" dirty="0" smtClean="0"/>
              <a:t>формирование актов по результатам проверки наличия и технического состояния электронных дел</a:t>
            </a:r>
            <a:r>
              <a:rPr lang="ru-RU" sz="1800" dirty="0" smtClean="0"/>
              <a:t>, внесение изменений в АУФ по результатам проверки.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03448"/>
            <a:ext cx="8291264" cy="201622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700" dirty="0" smtClean="0">
                <a:solidFill>
                  <a:schemeClr val="accent3">
                    <a:lumMod val="50000"/>
                  </a:schemeClr>
                </a:solidFill>
              </a:rPr>
              <a:t>СХЭД должна обеспечивать выполнение следующих действий по приему электронных дел: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solidFill>
                <a:schemeClr val="accent1">
                  <a:lumMod val="75000"/>
                </a:schemeClr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23528" y="1556792"/>
            <a:ext cx="8568952" cy="4896544"/>
          </a:xfrm>
        </p:spPr>
        <p:txBody>
          <a:bodyPr>
            <a:noAutofit/>
          </a:bodyPr>
          <a:lstStyle/>
          <a:p>
            <a:r>
              <a:rPr lang="ru-RU" sz="1800" dirty="0" smtClean="0"/>
              <a:t>СХЭД должна </a:t>
            </a:r>
            <a:r>
              <a:rPr lang="ru-RU" sz="1800" b="1" dirty="0" smtClean="0"/>
              <a:t>обеспечить создание фонда пользования</a:t>
            </a:r>
            <a:r>
              <a:rPr lang="ru-RU" sz="1800" dirty="0" smtClean="0"/>
              <a:t> электронных дел, документов</a:t>
            </a:r>
            <a:r>
              <a:rPr lang="en-US" sz="1800" dirty="0" smtClean="0"/>
              <a:t>;</a:t>
            </a:r>
            <a:endParaRPr lang="ru-RU" sz="1800" dirty="0" smtClean="0"/>
          </a:p>
          <a:p>
            <a:r>
              <a:rPr lang="ru-RU" sz="1800" dirty="0" smtClean="0"/>
              <a:t>СХЭД должна обеспечивать создание с возможностью вывода на печать и/или записи его на другой электронный носитель:</a:t>
            </a:r>
          </a:p>
          <a:p>
            <a:r>
              <a:rPr lang="ru-RU" sz="1800" dirty="0" smtClean="0"/>
              <a:t>а) архивной копии электронного документа или его части;</a:t>
            </a:r>
          </a:p>
          <a:p>
            <a:r>
              <a:rPr lang="ru-RU" sz="1800" dirty="0" smtClean="0"/>
              <a:t>б) проекта архивной справки (архивной выписки).</a:t>
            </a:r>
          </a:p>
          <a:p>
            <a:endParaRPr lang="ru-RU" sz="1800" dirty="0" smtClean="0"/>
          </a:p>
          <a:p>
            <a:r>
              <a:rPr lang="ru-RU" sz="1800" dirty="0" smtClean="0"/>
              <a:t>СХЭД должна </a:t>
            </a:r>
            <a:r>
              <a:rPr lang="ru-RU" sz="1800" b="1" dirty="0" smtClean="0"/>
              <a:t>обеспечивать подписание архивной копии электронного архивного документа, архивной справки </a:t>
            </a:r>
            <a:r>
              <a:rPr lang="ru-RU" sz="1800" dirty="0" smtClean="0"/>
              <a:t>(архивной выписки) электронной подписью уполномоченного должностного лица, ответственного за создание документа.</a:t>
            </a:r>
          </a:p>
          <a:p>
            <a:r>
              <a:rPr lang="ru-RU" sz="1800" dirty="0" smtClean="0"/>
              <a:t>СХЭД </a:t>
            </a:r>
            <a:r>
              <a:rPr lang="ru-RU" sz="1800" b="1" dirty="0" smtClean="0"/>
              <a:t>должна обеспечивать направление архивной копии, архивной справки (архивной выписки), подписанной электронной подписью</a:t>
            </a:r>
            <a:r>
              <a:rPr lang="ru-RU" sz="1800" dirty="0" smtClean="0"/>
              <a:t>, по защищенной информационно-коммуникационной сети в СЭД государственного органа для регистрации и отправки заявителю.</a:t>
            </a:r>
          </a:p>
          <a:p>
            <a:endParaRPr lang="ru-RU" sz="1800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03448"/>
            <a:ext cx="8291264" cy="201622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700" dirty="0" smtClean="0">
                <a:solidFill>
                  <a:schemeClr val="accent3">
                    <a:lumMod val="50000"/>
                  </a:schemeClr>
                </a:solidFill>
              </a:rPr>
              <a:t>СХЭД должна обеспечивать выполнение следующих действий по приему электронных дел: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solidFill>
                <a:schemeClr val="accent1">
                  <a:lumMod val="75000"/>
                </a:schemeClr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/>
              <a:t>СХЭД </a:t>
            </a:r>
            <a:r>
              <a:rPr lang="ru-RU" sz="7200" b="1" dirty="0" smtClean="0"/>
              <a:t>должна поддерживать процессы экспертизы ценности документов временных (свыше 10 лет) сроков хранения</a:t>
            </a:r>
            <a:r>
              <a:rPr lang="ru-RU" sz="7200" dirty="0" smtClean="0"/>
              <a:t>:</a:t>
            </a:r>
          </a:p>
          <a:p>
            <a:r>
              <a:rPr lang="ru-RU" sz="7200" dirty="0" smtClean="0"/>
              <a:t>формирование уведомлений ответственного должностного лица об истечении сроков хранения электронных дел, документов;</a:t>
            </a:r>
          </a:p>
          <a:p>
            <a:r>
              <a:rPr lang="ru-RU" sz="7200" dirty="0" smtClean="0"/>
              <a:t>отбор дел, документов с истекающим (истекшим) сроком хранения;</a:t>
            </a:r>
          </a:p>
          <a:p>
            <a:r>
              <a:rPr lang="ru-RU" sz="7200" dirty="0" smtClean="0"/>
              <a:t>формирование и хранение актов о выделении к уничтожению дел, документов, не подлежащих хранению (с выводом их на печать);</a:t>
            </a:r>
          </a:p>
          <a:p>
            <a:r>
              <a:rPr lang="ru-RU" sz="7200" dirty="0" smtClean="0"/>
              <a:t>просмотр электронных документов в электронном деле, дел, включенных в опись электронных дел, реестра описей дел в рамках фонда;</a:t>
            </a:r>
          </a:p>
          <a:p>
            <a:r>
              <a:rPr lang="ru-RU" sz="7200" dirty="0" smtClean="0"/>
              <a:t>удаление включенных в СХЭД электронных дел, документов, в том числе их резервных экземпляров, в соответствии с актом о выделении к уничтожению;</a:t>
            </a:r>
          </a:p>
          <a:p>
            <a:r>
              <a:rPr lang="ru-RU" sz="7200" dirty="0" smtClean="0"/>
              <a:t>внесение данных об уничтожении электронных документов в АУФ;</a:t>
            </a:r>
          </a:p>
          <a:p>
            <a:r>
              <a:rPr lang="ru-RU" sz="7200" dirty="0" smtClean="0"/>
              <a:t>корректировка сроков хранения электронных дел, документов по результатам экспертизы ценности в случае изменения срока хранения;</a:t>
            </a:r>
          </a:p>
          <a:p>
            <a:r>
              <a:rPr lang="ru-RU" sz="7200" dirty="0" smtClean="0"/>
              <a:t>изменение состава электронных документов электронного дела;</a:t>
            </a:r>
          </a:p>
          <a:p>
            <a:r>
              <a:rPr lang="ru-RU" sz="7200" dirty="0" smtClean="0"/>
              <a:t>отбор электронных дел, документов постоянного срока хранения, подлежащих передаче в государственный архив, источником комплектования которого является государственный орган.</a:t>
            </a:r>
          </a:p>
          <a:p>
            <a:endParaRPr lang="ru-RU" sz="1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715200" cy="64807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Нормативные правовые акты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 fontScale="25000" lnSpcReduction="20000"/>
          </a:bodyPr>
          <a:lstStyle/>
          <a:p>
            <a:pPr marL="0">
              <a:spcBef>
                <a:spcPts val="0"/>
              </a:spcBef>
              <a:buNone/>
              <a:defRPr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  <a:defRPr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  <a:defRPr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приказ Министерства культуры Российской Федерации от 31.03.2015</a:t>
            </a: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     № 526 «Об утверждении Правил организации хранения, комплектования, учета и использования документов Архивного фонда Российской Федерации и других архивных документов в государственных органах, органах местного самоуправления и организациях»</a:t>
            </a: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8800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  <a:defRPr/>
            </a:pPr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§"/>
              <a:defRPr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приказ Федерального архивного агентства от 22.05.2019 № 71</a:t>
            </a:r>
            <a:br>
              <a:rPr lang="ru-RU" sz="8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 «Об утверждении Правил делопроизводства в государственных органах, органах местного самоуправления»</a:t>
            </a: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§"/>
              <a:defRPr/>
            </a:pPr>
            <a:endParaRPr lang="ru-RU" sz="8800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Font typeface="Wingdings" pitchFamily="2" charset="2"/>
              <a:buChar char="§"/>
              <a:defRPr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приказ Федерального архивного агентства от 15.06.2020 № 69                           «Об утверждении Типовых функциональных требований к системам электронного документооборота и системам хранения электронных документов архивах государственных органов»</a:t>
            </a: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§"/>
              <a:defRPr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Font typeface="Wingdings" pitchFamily="2" charset="2"/>
              <a:buChar char="§"/>
              <a:defRPr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  <a:defRPr/>
            </a:pP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  <a:defRPr/>
            </a:pP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03448"/>
            <a:ext cx="8291264" cy="201622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700" dirty="0" smtClean="0">
                <a:solidFill>
                  <a:schemeClr val="accent3">
                    <a:lumMod val="50000"/>
                  </a:schemeClr>
                </a:solidFill>
              </a:rPr>
              <a:t>СХЭД должна обеспечивать выполнение следующих действий по приему электронных дел: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solidFill>
                <a:schemeClr val="accent1">
                  <a:lumMod val="75000"/>
                </a:schemeClr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8229600" cy="3672408"/>
          </a:xfrm>
        </p:spPr>
        <p:txBody>
          <a:bodyPr>
            <a:noAutofit/>
          </a:bodyPr>
          <a:lstStyle/>
          <a:p>
            <a:r>
              <a:rPr lang="ru-RU" sz="1800" dirty="0" smtClean="0"/>
              <a:t>В СХЭД </a:t>
            </a:r>
            <a:r>
              <a:rPr lang="ru-RU" sz="1800" b="1" dirty="0" smtClean="0"/>
              <a:t>должна реализовываться передача электронных дел, документов в государственный архив</a:t>
            </a:r>
            <a:r>
              <a:rPr lang="ru-RU" sz="1800" dirty="0" smtClean="0"/>
              <a:t>, источником комплектования которого является государственный орган, по защищенным каналам связи в соответствии с организационно-техническими требованиями к указанному информационному взаимодействию, предусмотренными главой VI Правил 2015</a:t>
            </a:r>
            <a:r>
              <a:rPr lang="en-US" sz="1800" dirty="0" smtClean="0"/>
              <a:t>;</a:t>
            </a:r>
            <a:endParaRPr lang="ru-RU" sz="1800" dirty="0" smtClean="0"/>
          </a:p>
          <a:p>
            <a:endParaRPr lang="ru-RU" sz="1800" dirty="0" smtClean="0"/>
          </a:p>
          <a:p>
            <a:r>
              <a:rPr lang="ru-RU" sz="1800" dirty="0" smtClean="0"/>
              <a:t>СХЭД </a:t>
            </a:r>
            <a:r>
              <a:rPr lang="ru-RU" sz="1800" b="1" dirty="0" smtClean="0"/>
              <a:t>должна обеспечивать формирование акта приема-передачи электронных дел, документов в государственный архив</a:t>
            </a:r>
            <a:r>
              <a:rPr lang="ru-RU" sz="1800" dirty="0" smtClean="0"/>
              <a:t>, источником комплектования которого является государственный орган, в электронном виде с возможностью вывода на печать.</a:t>
            </a:r>
            <a:endParaRPr lang="en-US" sz="1800" dirty="0" smtClean="0"/>
          </a:p>
          <a:p>
            <a:endParaRPr lang="ru-RU" sz="1800" dirty="0" smtClean="0"/>
          </a:p>
          <a:p>
            <a:r>
              <a:rPr lang="ru-RU" sz="1800" dirty="0" smtClean="0"/>
              <a:t>СХЭД </a:t>
            </a:r>
            <a:r>
              <a:rPr lang="ru-RU" sz="1800" b="1" dirty="0" smtClean="0"/>
              <a:t>должна хранить информацию о передаче электронных дел, документов в государственный архив</a:t>
            </a:r>
            <a:r>
              <a:rPr lang="ru-RU" sz="1800" dirty="0" smtClean="0"/>
              <a:t>, источником комплектования которого является государственный орган.</a:t>
            </a:r>
          </a:p>
          <a:p>
            <a:pPr>
              <a:buNone/>
            </a:pPr>
            <a:endParaRPr lang="ru-RU" sz="18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15200" cy="86409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Нормативно-методическое обеспечение работы с электронными документами</a:t>
            </a:r>
            <a:endParaRPr lang="ru-RU" sz="2800" b="1" dirty="0">
              <a:solidFill>
                <a:srgbClr val="C00000"/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5112568"/>
          </a:xfrm>
        </p:spPr>
        <p:txBody>
          <a:bodyPr>
            <a:normAutofit fontScale="32500" lnSpcReduction="20000"/>
          </a:bodyPr>
          <a:lstStyle/>
          <a:p>
            <a:endParaRPr lang="ru-RU" sz="8000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pPr>
              <a:buNone/>
            </a:pPr>
            <a:r>
              <a:rPr lang="ru-RU" sz="80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 </a:t>
            </a:r>
          </a:p>
          <a:p>
            <a:r>
              <a:rPr lang="ru-RU" sz="80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распоряжение Правительства Свердловской области от 02.02.2015</a:t>
            </a:r>
            <a:r>
              <a:rPr lang="en-US" sz="80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 </a:t>
            </a:r>
            <a:r>
              <a:rPr lang="ru-RU" sz="80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№ 81-РП «Об утверждении Типового перечня документов, создание, хранение и использование которых в Аппарате Губернатора Свердловской области и Правительства Свердловской области, Правительстве Свердловской области и исполнительных органах государственной власти Свердловской области может осуществляться исключительно в форме электронного документа»;</a:t>
            </a:r>
          </a:p>
          <a:p>
            <a:pPr marL="0">
              <a:spcBef>
                <a:spcPts val="0"/>
              </a:spcBef>
              <a:buNone/>
              <a:defRPr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704856" cy="792088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rgbClr val="C00000"/>
                </a:solidFill>
              </a:rPr>
              <a:t>Нормативно-методическое обеспечение работы с электронными документами</a:t>
            </a:r>
            <a:endParaRPr lang="ru-RU" sz="2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8229600" cy="4464496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ГОСТ Р ИСО 15489-1 – 2007 «Система стандартов по информации, библиотечному и издательскому делу» «Управление документами. Общие требования» </a:t>
            </a: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утвержден и с 01.03.2014 приказом </a:t>
            </a:r>
            <a:r>
              <a:rPr lang="ru-RU" sz="2300" i="1" dirty="0" err="1" smtClean="0">
                <a:latin typeface="Times New Roman" pitchFamily="18" charset="0"/>
                <a:cs typeface="Times New Roman" pitchFamily="18" charset="0"/>
              </a:rPr>
              <a:t>Росстандарта</a:t>
            </a: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 от 12.03.2007  № 28-ст, введен в действие с 01.07.2007; </a:t>
            </a:r>
          </a:p>
          <a:p>
            <a:pPr lvl="0"/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ГОСТ Р 7.0.8-2013 «Система стандартов по информации, библиотечному и издательскому делу. Делопроизводство и архивное дело. Термины и определения»</a:t>
            </a: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  - утвержден и введен в действие с 01.03.2014 приказом </a:t>
            </a:r>
            <a:r>
              <a:rPr lang="ru-RU" sz="2300" i="1" dirty="0" err="1" smtClean="0">
                <a:latin typeface="Times New Roman" pitchFamily="18" charset="0"/>
                <a:cs typeface="Times New Roman" pitchFamily="18" charset="0"/>
              </a:rPr>
              <a:t>Росстандарта</a:t>
            </a: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 от 17.10.2013  № 1185-ст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ГОСТ Р 7.0.97-2016  «Система стандартов по информации, библиотечному и издательскому делу. Организационно-распорядительная документация. Требования к оформлению документов»</a:t>
            </a:r>
          </a:p>
          <a:p>
            <a:pPr marL="0">
              <a:spcBef>
                <a:spcPts val="0"/>
              </a:spcBef>
              <a:buNone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488832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Нормативно-методическое обеспечение работы с электронными документами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8229600" cy="4464496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Методические рекомендации по комплектованию, учету и организации хранения электронных документов в государственных и муниципальных архивах. ВНИИДАД, Москва. 2013</a:t>
            </a:r>
            <a:r>
              <a:rPr lang="en-US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;</a:t>
            </a:r>
          </a:p>
          <a:p>
            <a:pPr lvl="0"/>
            <a:endParaRPr lang="en-US" sz="2400" dirty="0" smtClean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  <a:p>
            <a:r>
              <a:rPr lang="ru-RU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Методические рекомендации «Составление архивных описей в электронной форме и их интеграция в информационную инфраструктуру государственных и муниципальных архивах. ВНИИДАД, Москва. 2013</a:t>
            </a:r>
            <a:r>
              <a:rPr lang="en-US" sz="2400" dirty="0" smtClean="0"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;</a:t>
            </a:r>
          </a:p>
          <a:p>
            <a:pPr lvl="0"/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3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632848" cy="79208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Комплектование архива государственного органа</a:t>
            </a:r>
            <a:endParaRPr lang="ru-RU" sz="3200" b="1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395536" y="1556792"/>
            <a:ext cx="2880866" cy="3240360"/>
          </a:xfrm>
          <a:prstGeom prst="wedgeRoundRectCallout">
            <a:avLst>
              <a:gd name="adj1" fmla="val 75043"/>
              <a:gd name="adj2" fmla="val -1834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b="1" dirty="0">
              <a:solidFill>
                <a:srgbClr val="F4E7ED">
                  <a:lumMod val="10000"/>
                </a:srgb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C00000"/>
                </a:solidFill>
              </a:rPr>
              <a:t>Дела постоянного и временных (свыше 10 лет) сроков хранения передаются в архив государственного органа не ранее чем через один год и не позднее чем через три года после завершения дел в делопроизводстве. 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2267744" y="4869160"/>
            <a:ext cx="5400600" cy="1800200"/>
          </a:xfrm>
          <a:prstGeom prst="wedgeRoundRectCallout">
            <a:avLst>
              <a:gd name="adj1" fmla="val -10755"/>
              <a:gd name="adj2" fmla="val -106671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>
              <a:solidFill>
                <a:srgbClr val="F4E7ED">
                  <a:lumMod val="10000"/>
                </a:srgbClr>
              </a:solidFill>
            </a:endParaRPr>
          </a:p>
          <a:p>
            <a:pPr algn="ctr">
              <a:defRPr/>
            </a:pPr>
            <a:r>
              <a:rPr lang="ru-RU" sz="1600" dirty="0" smtClean="0">
                <a:solidFill>
                  <a:srgbClr val="C00000"/>
                </a:solidFill>
              </a:rPr>
              <a:t>Дела временных (до 10 лет включительно) сроков хранения в архив государственного органа, органа местного самоуправления не передаются и подлежат выделению к уничтожению по истечении срока их хранения в установленном порядке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08104" y="1268760"/>
            <a:ext cx="2736304" cy="74148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white"/>
                </a:solidFill>
              </a:rPr>
              <a:t>АРХИВ ГОСУДАРСТВЕННОГО ОРГАНА</a:t>
            </a:r>
            <a:endParaRPr lang="ru-RU" sz="1400" b="1" dirty="0">
              <a:solidFill>
                <a:prstClr val="white"/>
              </a:solidFill>
            </a:endParaRPr>
          </a:p>
        </p:txBody>
      </p:sp>
      <p:pic>
        <p:nvPicPr>
          <p:cNvPr id="1026" name="Picture 2" descr="E:\Рисунки\д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204864"/>
            <a:ext cx="3600400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24936" cy="792088"/>
          </a:xfrm>
        </p:spPr>
        <p:txBody>
          <a:bodyPr>
            <a:noAutofit/>
          </a:bodyPr>
          <a:lstStyle/>
          <a:p>
            <a:pPr marL="274320" indent="-274320" algn="ctr">
              <a:lnSpc>
                <a:spcPct val="80000"/>
              </a:lnSpc>
              <a:spcBef>
                <a:spcPts val="0"/>
              </a:spcBef>
              <a:buClr>
                <a:schemeClr val="accent3"/>
              </a:buClr>
              <a:buSzPct val="95000"/>
            </a:pPr>
            <a:r>
              <a:rPr lang="ru-RU" sz="2800" b="1" dirty="0" smtClean="0">
                <a:solidFill>
                  <a:srgbClr val="C00000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Подготовка электронных дел  к передаче в архив </a:t>
            </a:r>
            <a:r>
              <a:rPr lang="ru-RU" sz="2800" b="1" dirty="0" smtClean="0">
                <a:solidFill>
                  <a:srgbClr val="C00000"/>
                </a:solidFill>
                <a:latin typeface="Liberation Serif" pitchFamily="18" charset="0"/>
                <a:ea typeface="Liberation Serif" pitchFamily="18" charset="0"/>
                <a:cs typeface="Liberation Serif" pitchFamily="18" charset="0"/>
              </a:rPr>
              <a:t>государственного органа</a:t>
            </a:r>
            <a:endParaRPr lang="ru-RU" sz="2800" b="1" dirty="0">
              <a:solidFill>
                <a:srgbClr val="C00000"/>
              </a:solidFill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700808"/>
            <a:ext cx="8507288" cy="4896544"/>
          </a:xfrm>
        </p:spPr>
        <p:txBody>
          <a:bodyPr>
            <a:normAutofit fontScale="40000" lnSpcReduction="20000"/>
          </a:bodyPr>
          <a:lstStyle/>
          <a:p>
            <a:pPr marL="360000">
              <a:spcBef>
                <a:spcPts val="0"/>
              </a:spcBef>
            </a:pPr>
            <a:r>
              <a:rPr lang="ru-RU" sz="6000" dirty="0" smtClean="0">
                <a:latin typeface="Liberation Serif" pitchFamily="18" charset="0"/>
                <a:cs typeface="Times New Roman" pitchFamily="18" charset="0"/>
              </a:rPr>
              <a:t>Электронные документы формируются в электронные дела в соответствии с номенклатурой дел.</a:t>
            </a:r>
          </a:p>
          <a:p>
            <a:pPr marL="360000">
              <a:spcBef>
                <a:spcPts val="0"/>
              </a:spcBef>
            </a:pPr>
            <a:r>
              <a:rPr lang="ru-RU" sz="6000" dirty="0" smtClean="0">
                <a:latin typeface="Liberation Serif" pitchFamily="18" charset="0"/>
                <a:cs typeface="Times New Roman" pitchFamily="18" charset="0"/>
              </a:rPr>
              <a:t>Электронные документы независимо от их объема включаются в одно электронное дело без разделения на тома.</a:t>
            </a:r>
          </a:p>
          <a:p>
            <a:pPr marL="360000">
              <a:spcBef>
                <a:spcPts val="0"/>
              </a:spcBef>
            </a:pPr>
            <a:r>
              <a:rPr lang="ru-RU" sz="6000" dirty="0" smtClean="0">
                <a:latin typeface="Liberation Serif" pitchFamily="18" charset="0"/>
                <a:cs typeface="Times New Roman" pitchFamily="18" charset="0"/>
              </a:rPr>
              <a:t>В случае если документы дела представлены на бумажном носителе и в форме электронных документов («гибридное дело»), документы на бумажном носителе подлежат оцифровке и включению в электронное дело. В дело, которое ведется на бумажном носителе</a:t>
            </a:r>
            <a:r>
              <a:rPr lang="en-US" sz="6000" dirty="0" smtClean="0">
                <a:latin typeface="Liberation Serif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latin typeface="Liberation Serif" pitchFamily="18" charset="0"/>
                <a:cs typeface="Times New Roman" pitchFamily="18" charset="0"/>
              </a:rPr>
              <a:t>включаются только документы, созданные (поступившие) на бумажном носителе. </a:t>
            </a:r>
          </a:p>
          <a:p>
            <a:pPr marL="360000">
              <a:spcBef>
                <a:spcPts val="0"/>
              </a:spcBef>
            </a:pPr>
            <a:r>
              <a:rPr lang="ru-RU" sz="6000" dirty="0" smtClean="0">
                <a:latin typeface="Liberation Serif" pitchFamily="18" charset="0"/>
                <a:cs typeface="Times New Roman" pitchFamily="18" charset="0"/>
              </a:rPr>
              <a:t>В номенклатуре дел электронное дело и дело на бумажном носителе отражаются как два тома, имеющие один заголовок, индекс и срок хранения.</a:t>
            </a:r>
          </a:p>
          <a:p>
            <a:endParaRPr lang="ru-RU" sz="5600" dirty="0">
              <a:latin typeface="Liberation Serif" pitchFamily="18" charset="0"/>
              <a:ea typeface="Liberation Serif" pitchFamily="18" charset="0"/>
              <a:cs typeface="Liberation Serif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Оформление архивных дел, документов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395536" y="4077072"/>
            <a:ext cx="3772110" cy="2232248"/>
            <a:chOff x="36309" y="2178698"/>
            <a:chExt cx="3772110" cy="1983491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36309" y="2178698"/>
              <a:ext cx="3772110" cy="198349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94403" y="2236792"/>
              <a:ext cx="3655922" cy="1867303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solidFill>
                    <a:srgbClr val="FF0000"/>
                  </a:solidFill>
                  <a:latin typeface="+mj-lt"/>
                </a:rPr>
                <a:t>подшивку или переплет документов дела; </a:t>
              </a:r>
            </a:p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solidFill>
                    <a:srgbClr val="FF0000"/>
                  </a:solidFill>
                  <a:latin typeface="+mj-lt"/>
                </a:rPr>
                <a:t>нумерацию листов дела; </a:t>
              </a:r>
            </a:p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solidFill>
                    <a:srgbClr val="FF0000"/>
                  </a:solidFill>
                  <a:latin typeface="+mj-lt"/>
                </a:rPr>
                <a:t>составление листа-заверителя дела; </a:t>
              </a:r>
            </a:p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solidFill>
                    <a:srgbClr val="FF0000"/>
                  </a:solidFill>
                  <a:latin typeface="+mj-lt"/>
                </a:rPr>
                <a:t>составление внутренней описи документов дела </a:t>
              </a:r>
              <a:endParaRPr lang="en-US" b="1" kern="1200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716016" y="4077072"/>
            <a:ext cx="3772110" cy="2232248"/>
            <a:chOff x="4408638" y="2202440"/>
            <a:chExt cx="3772110" cy="1983491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4408638" y="2202440"/>
              <a:ext cx="3772110" cy="198349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Скругленный прямоугольник 4"/>
            <p:cNvSpPr/>
            <p:nvPr/>
          </p:nvSpPr>
          <p:spPr>
            <a:xfrm>
              <a:off x="4466732" y="2260534"/>
              <a:ext cx="3655922" cy="186730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solidFill>
                    <a:srgbClr val="FF0000"/>
                  </a:solidFill>
                  <a:latin typeface="+mj-lt"/>
                </a:rPr>
                <a:t>конвертацию электронных документов в формат </a:t>
              </a:r>
              <a:r>
                <a:rPr lang="en-US" b="1" dirty="0" smtClean="0">
                  <a:solidFill>
                    <a:srgbClr val="FF0000"/>
                  </a:solidFill>
                  <a:latin typeface="+mj-lt"/>
                </a:rPr>
                <a:t>PDF/</a:t>
              </a:r>
              <a:r>
                <a:rPr lang="ru-RU" b="1" dirty="0" smtClean="0">
                  <a:solidFill>
                    <a:srgbClr val="FF0000"/>
                  </a:solidFill>
                  <a:latin typeface="+mj-lt"/>
                </a:rPr>
                <a:t>А; </a:t>
              </a:r>
            </a:p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solidFill>
                    <a:srgbClr val="FF0000"/>
                  </a:solidFill>
                  <a:latin typeface="+mj-lt"/>
                </a:rPr>
                <a:t>формирование электронных документов в контейнеры; </a:t>
              </a:r>
            </a:p>
            <a:p>
              <a:pPr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solidFill>
                    <a:srgbClr val="FF0000"/>
                  </a:solidFill>
                  <a:latin typeface="+mj-lt"/>
                </a:rPr>
                <a:t>формирование контейнеров в дела (единицы хранения</a:t>
              </a:r>
              <a:endParaRPr lang="ru-RU" b="1" dirty="0">
                <a:solidFill>
                  <a:srgbClr val="FF0000"/>
                </a:solidFill>
                <a:latin typeface="+mj-lt"/>
              </a:endParaRPr>
            </a:p>
          </p:txBody>
        </p:sp>
      </p:grpSp>
      <p:sp>
        <p:nvSpPr>
          <p:cNvPr id="26" name="Скругленный прямоугольник 25"/>
          <p:cNvSpPr/>
          <p:nvPr/>
        </p:nvSpPr>
        <p:spPr>
          <a:xfrm>
            <a:off x="323528" y="1556792"/>
            <a:ext cx="3600400" cy="19442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Оформление дел на бумажной основе предусматривает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076056" y="1556792"/>
            <a:ext cx="3600400" cy="19442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Оформление электронных дел предусматривает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трелка вниз 28"/>
          <p:cNvSpPr/>
          <p:nvPr/>
        </p:nvSpPr>
        <p:spPr>
          <a:xfrm>
            <a:off x="1547664" y="3501008"/>
            <a:ext cx="1584176" cy="576064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5940152" y="3501008"/>
            <a:ext cx="1584176" cy="576064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1312</TotalTime>
  <Words>1975</Words>
  <Application>Microsoft Office PowerPoint</Application>
  <PresentationFormat>Экран (4:3)</PresentationFormat>
  <Paragraphs>208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Официальная</vt:lpstr>
      <vt:lpstr>Слайд 1</vt:lpstr>
      <vt:lpstr>Нормативные правовые акты</vt:lpstr>
      <vt:lpstr>Нормативные правовые акты</vt:lpstr>
      <vt:lpstr>Нормативно-методическое обеспечение работы с электронными документами</vt:lpstr>
      <vt:lpstr>Нормативно-методическое обеспечение работы с электронными документами</vt:lpstr>
      <vt:lpstr>Нормативно-методическое обеспечение работы с электронными документами</vt:lpstr>
      <vt:lpstr>Комплектование архива государственного органа</vt:lpstr>
      <vt:lpstr>Подготовка электронных дел  к передаче в архив государственного органа</vt:lpstr>
      <vt:lpstr>Оформление архивных дел, документов</vt:lpstr>
      <vt:lpstr>Архивный шифр электронных документов</vt:lpstr>
      <vt:lpstr>Передача электронных документов в архив государственного органа</vt:lpstr>
      <vt:lpstr>Передача электронных документов в архив</vt:lpstr>
      <vt:lpstr>Описи электронных дел, документов</vt:lpstr>
      <vt:lpstr>Слайд 14</vt:lpstr>
      <vt:lpstr>Слайд 15</vt:lpstr>
      <vt:lpstr>Передача электронных документов в архив государственного органа</vt:lpstr>
      <vt:lpstr>Основные процедуры работы с  электронными документами  при подготовке их к передаче в архив государственного органа: </vt:lpstr>
      <vt:lpstr>Основные процедуры работы с  электронными документами  при подготовке их к передаче в архив государственного органа: </vt:lpstr>
      <vt:lpstr> Передача электронных документов в архив государственного органа</vt:lpstr>
      <vt:lpstr>Передача электронных документов в архив государственного органа</vt:lpstr>
      <vt:lpstr>Передача электронных документов в архив государственного органа</vt:lpstr>
      <vt:lpstr>Система хранения электронных документов архива государственного органа  (СХЭД)</vt:lpstr>
      <vt:lpstr>  СХЭД должна обеспечивать выполнение следующих действий по приему электронных дел: </vt:lpstr>
      <vt:lpstr>  СХЭД должна обеспечивать выполнение следующих действий по приему электронных дел: </vt:lpstr>
      <vt:lpstr>  СХЭД должна обеспечивать выполнение следующих действий по приему электронных дел: </vt:lpstr>
      <vt:lpstr>  СХЭД должна обеспечивать выполнение следующих действий по приему электронных дел: </vt:lpstr>
      <vt:lpstr>  СХЭД должна обеспечивать выполнение следующих действий по приему электронных дел: </vt:lpstr>
      <vt:lpstr>  СХЭД должна обеспечивать выполнение следующих действий по приему электронных дел: </vt:lpstr>
      <vt:lpstr>  СХЭД должна обеспечивать выполнение следующих действий по приему электронных дел: </vt:lpstr>
      <vt:lpstr>  СХЭД должна обеспечивать выполнение следующих действий по приему электронных дел: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Стафеева Татьяна Валерьевна</dc:creator>
  <cp:lastModifiedBy>t.stafeeva</cp:lastModifiedBy>
  <cp:revision>177</cp:revision>
  <dcterms:created xsi:type="dcterms:W3CDTF">2017-03-06T09:33:19Z</dcterms:created>
  <dcterms:modified xsi:type="dcterms:W3CDTF">2020-12-01T09:41:05Z</dcterms:modified>
</cp:coreProperties>
</file>