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4"/>
  </p:notesMasterIdLst>
  <p:sldIdLst>
    <p:sldId id="256" r:id="rId2"/>
    <p:sldId id="269" r:id="rId3"/>
    <p:sldId id="281" r:id="rId4"/>
    <p:sldId id="282" r:id="rId5"/>
    <p:sldId id="288" r:id="rId6"/>
    <p:sldId id="295" r:id="rId7"/>
    <p:sldId id="290" r:id="rId8"/>
    <p:sldId id="293" r:id="rId9"/>
    <p:sldId id="296" r:id="rId10"/>
    <p:sldId id="294" r:id="rId11"/>
    <p:sldId id="280" r:id="rId12"/>
    <p:sldId id="263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3" autoAdjust="0"/>
    <p:restoredTop sz="77471" autoAdjust="0"/>
  </p:normalViewPr>
  <p:slideViewPr>
    <p:cSldViewPr>
      <p:cViewPr>
        <p:scale>
          <a:sx n="100" d="100"/>
          <a:sy n="100" d="100"/>
        </p:scale>
        <p:origin x="-1104" y="-4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88962-4DC9-426C-8EAA-D653E3262419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18E50-BE42-4BA7-898B-90456597B6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3498110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314451"/>
            <a:ext cx="7772400" cy="137232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2708705"/>
            <a:ext cx="7772400" cy="899778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3714750"/>
            <a:ext cx="9147765" cy="1434066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10997"/>
            <a:ext cx="8229600" cy="328955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05980"/>
            <a:ext cx="1777470" cy="419457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324600" cy="419457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794784"/>
            <a:ext cx="7772400" cy="13716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198784"/>
            <a:ext cx="4572000" cy="1091166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2254104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2254104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10997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10997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057650"/>
            <a:ext cx="4040188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4057650"/>
            <a:ext cx="4041775" cy="5715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83221"/>
            <a:ext cx="4040188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083221"/>
            <a:ext cx="4041775" cy="295632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657600"/>
            <a:ext cx="7481776" cy="3429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4016327"/>
            <a:ext cx="3974592" cy="6858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05740"/>
            <a:ext cx="7479792" cy="3429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4805958"/>
            <a:ext cx="1920240" cy="274320"/>
          </a:xfrm>
        </p:spPr>
        <p:txBody>
          <a:bodyPr/>
          <a:lstStyle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4082552"/>
            <a:ext cx="7162800" cy="486174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42476"/>
            <a:ext cx="8686800" cy="329184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3" y="4805958"/>
            <a:ext cx="2350681" cy="2738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648842"/>
            <a:ext cx="8075432" cy="422004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4458702"/>
            <a:ext cx="4940624" cy="6908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4454258"/>
            <a:ext cx="3690451" cy="700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6" y="4340804"/>
            <a:ext cx="3405509" cy="81328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3741330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3741330"/>
            <a:ext cx="182880" cy="17145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4458702"/>
            <a:ext cx="4940624" cy="6908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4454258"/>
            <a:ext cx="3690451" cy="700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4343440"/>
            <a:ext cx="3402314" cy="810651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6" y="4340804"/>
            <a:ext cx="3405509" cy="813287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110997"/>
            <a:ext cx="8229600" cy="339447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4805958"/>
            <a:ext cx="1920240" cy="27432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0F0BDC2-1FDF-4901-BE56-0A8387104D77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3" y="4805958"/>
            <a:ext cx="2350681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4805958"/>
            <a:ext cx="36576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E81BFE7-3DBA-4ADB-B70B-9404CDF09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568952" cy="302433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</a:rPr>
              <a:t>Основные нарушения требований законодательства</a:t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</a:rPr>
            </a:b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</a:rPr>
              <a:t>об архивном деле в деятельности </a:t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</a:rPr>
            </a:b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</a:rPr>
              <a:t>исполнительных органов государственной власти </a:t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</a:rPr>
            </a:b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</a:rPr>
              <a:t>Свердловской области </a:t>
            </a:r>
            <a:r>
              <a:rPr lang="ru-RU" sz="28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/>
            </a:r>
            <a:br>
              <a:rPr lang="ru-RU" sz="28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67613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3478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latin typeface="Liberation Serif" pitchFamily="18" charset="0"/>
            </a:endParaRPr>
          </a:p>
          <a:p>
            <a:pPr algn="just"/>
            <a:endParaRPr lang="ru-RU" sz="2000" b="1" dirty="0" smtClean="0">
              <a:latin typeface="Liberation Serif" pitchFamily="18" charset="0"/>
            </a:endParaRPr>
          </a:p>
          <a:p>
            <a:pPr algn="just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нарушение пунктов 6.1 – 6.7 Правил от 31.03.2015 № 526</a:t>
            </a:r>
          </a:p>
          <a:p>
            <a:pPr algn="just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  <a:p>
            <a:pPr algn="just"/>
            <a:r>
              <a:rPr lang="ru-RU" sz="2000" b="1" dirty="0" smtClean="0">
                <a:latin typeface="Liberation Serif" pitchFamily="18" charset="0"/>
              </a:rPr>
              <a:t>несвоевременное описание дел постоянного хранения и дел по личному составу, отсутствие описей дел, документов или их неполная комплектность.</a:t>
            </a:r>
          </a:p>
          <a:p>
            <a:pPr algn="just"/>
            <a:endParaRPr lang="ru-RU" sz="2000" b="1" dirty="0" smtClean="0">
              <a:latin typeface="Liberation Serif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8002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b="1" dirty="0" smtClean="0">
                <a:solidFill>
                  <a:srgbClr val="0070C0"/>
                </a:solidFill>
                <a:latin typeface="Liberation Serif" pitchFamily="18" charset="0"/>
              </a:rPr>
              <a:t>Подробная информация размещена на официальном сайте Управления по адресу:</a:t>
            </a:r>
            <a:endParaRPr lang="ru-RU" sz="4000" b="1" dirty="0">
              <a:solidFill>
                <a:srgbClr val="0070C0"/>
              </a:solidFill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75606"/>
            <a:ext cx="8579296" cy="3565500"/>
          </a:xfrm>
        </p:spPr>
        <p:txBody>
          <a:bodyPr>
            <a:normAutofit/>
          </a:bodyPr>
          <a:lstStyle/>
          <a:p>
            <a:endParaRPr lang="ru-RU" b="1" u="sng" dirty="0" smtClean="0">
              <a:solidFill>
                <a:srgbClr val="FF0000"/>
              </a:solidFill>
              <a:latin typeface="Liberation Serif" pitchFamily="18" charset="0"/>
            </a:endParaRPr>
          </a:p>
          <a:p>
            <a:endParaRPr lang="ru-RU" b="1" u="sng" dirty="0" smtClean="0">
              <a:solidFill>
                <a:srgbClr val="FF0000"/>
              </a:solidFill>
              <a:latin typeface="Liberation Serif" pitchFamily="18" charset="0"/>
            </a:endParaRPr>
          </a:p>
          <a:p>
            <a:r>
              <a:rPr lang="en-US" b="1" u="sng" dirty="0" smtClean="0">
                <a:solidFill>
                  <a:srgbClr val="FF0000"/>
                </a:solidFill>
                <a:latin typeface="Liberation Serif" pitchFamily="18" charset="0"/>
              </a:rPr>
              <a:t>https://uprarchives.midural.ru/article/show/id/10029</a:t>
            </a:r>
            <a:endParaRPr lang="ru-RU" b="1" u="sng" dirty="0">
              <a:solidFill>
                <a:srgbClr val="FF0000"/>
              </a:solidFill>
              <a:latin typeface="Liberation Serif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Liberation Serif" pitchFamily="18" charset="0"/>
              </a:rPr>
              <a:t>СПАСИБО ЗА ВНИМАНИЕ!</a:t>
            </a:r>
            <a:endParaRPr lang="ru-RU" dirty="0">
              <a:latin typeface="Liberation Serif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594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федеральные законы:</a:t>
            </a:r>
          </a:p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от 22 октября 2004 года  № 125-ФЗ «Об архивном деле в Российской Федерации»;</a:t>
            </a:r>
          </a:p>
          <a:p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от 26 декабря 2008 года № 294-ФЗ «О защите прав юридических лиц и индивидуальных предпринимателей при осуществлении государственного контроля (надзора) и муниципального контроля»</a:t>
            </a: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Законодательство Российской Федерации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3478"/>
            <a:ext cx="806489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Законодательство  Свердловской области</a:t>
            </a:r>
            <a:endParaRPr lang="en-US" sz="28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Закон Свердловской области от 25 марта 2005 года  </a:t>
            </a:r>
            <a:br>
              <a:rPr lang="ru-RU" sz="20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</a:br>
            <a:r>
              <a:rPr lang="ru-RU" sz="20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№ 5-ОЗ «Об архивном деле в Свердловской области»;</a:t>
            </a:r>
            <a:endParaRPr lang="en-US" sz="20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algn="just"/>
            <a:endParaRPr lang="ru-RU" sz="20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Постановление Правительства Свердловской области </a:t>
            </a:r>
            <a:br>
              <a:rPr lang="ru-RU" sz="20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</a:br>
            <a:r>
              <a:rPr lang="ru-RU" sz="2000" dirty="0" smtClean="0">
                <a:latin typeface="Liberation Serif" pitchFamily="18" charset="0"/>
              </a:rPr>
              <a:t>от 14.09.2017 № 692-ПП «Об утверждении Положения об организации и осуществлении контроля за соблюдением законодательства об архивном деле в Российской Федерации, законов и иных нормативных правовых актов Свердловской области об архивном деле»;</a:t>
            </a:r>
            <a:endParaRPr lang="en-US" sz="2000" dirty="0" smtClean="0">
              <a:latin typeface="Liberation Serif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2000" dirty="0" smtClean="0">
              <a:latin typeface="Liberation Serif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Liberation Serif" pitchFamily="18" charset="0"/>
              </a:rPr>
              <a:t>Постановление Правительства Свердловской области от 05.04.2016</a:t>
            </a:r>
            <a:r>
              <a:rPr lang="en-US" sz="2000" dirty="0" smtClean="0">
                <a:latin typeface="Liberation Serif" pitchFamily="18" charset="0"/>
              </a:rPr>
              <a:t/>
            </a:r>
            <a:br>
              <a:rPr lang="en-US" sz="2000" dirty="0" smtClean="0">
                <a:latin typeface="Liberation Serif" pitchFamily="18" charset="0"/>
              </a:rPr>
            </a:br>
            <a:r>
              <a:rPr lang="ru-RU" sz="2000" dirty="0" smtClean="0">
                <a:latin typeface="Liberation Serif" pitchFamily="18" charset="0"/>
              </a:rPr>
              <a:t> № 237-ПП «Об Управлении архивами Свердловской области»</a:t>
            </a:r>
          </a:p>
          <a:p>
            <a:endParaRPr lang="ru-RU" sz="2400" dirty="0" smtClean="0">
              <a:latin typeface="Liberation Serif" pitchFamily="18" charset="0"/>
            </a:endParaRPr>
          </a:p>
          <a:p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95486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Виды проверок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7574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/>
            <a:r>
              <a:rPr lang="en-US" sz="2400" b="1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1</a:t>
            </a:r>
            <a:r>
              <a:rPr lang="ru-RU" sz="2400" b="1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.  По периодичности проведения </a:t>
            </a: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– плановые и внеплановые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;</a:t>
            </a:r>
          </a:p>
          <a:p>
            <a:pPr marL="514350" indent="-514350" algn="just"/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marL="514350" indent="-514350" algn="just"/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marL="514350" indent="-514350" algn="just"/>
            <a:r>
              <a:rPr lang="ru-RU" sz="2400" b="1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2. По процедуре проведения </a:t>
            </a: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– документарные и выездные</a:t>
            </a:r>
          </a:p>
          <a:p>
            <a:pPr algn="just"/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      </a:t>
            </a:r>
            <a:endParaRPr lang="ru-RU" sz="2400" b="1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97565"/>
            <a:ext cx="8229600" cy="360790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По результатам проверки должностными лицами, проводящими проверку, составляется акт по установленной форме в двух экземплярах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;</a:t>
            </a:r>
          </a:p>
          <a:p>
            <a:pPr algn="just">
              <a:buNone/>
            </a:pPr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algn="just"/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К акту проверки прилагаются протоколы или заключения проведенных исследований, испытаний и экспертиз, объяснения работников юридического лица, на которых возлагается ответственность за нарушение обязательных требований,  предписания об устранении выявленных нарушений и проверочный лист, в случае использования при проверке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23478"/>
            <a:ext cx="8229600" cy="8572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Оформление результатов проверки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Liberation Serif" pitchFamily="18" charset="0"/>
              </a:rPr>
              <a:t>Правилах организации хранения, комплектования, учета и использования документов Архивного фонда Российской Федерации и других архивных документов в органах государственной власти, органах местного самоуправления и организациях, утвержденных приказом Министерства культуры Российской Федерации от 31.03.2015 № 526;</a:t>
            </a:r>
            <a:endParaRPr lang="en-US" sz="2000" dirty="0" smtClean="0">
              <a:latin typeface="Liberation Serif" pitchFamily="18" charset="0"/>
            </a:endParaRPr>
          </a:p>
          <a:p>
            <a:pPr>
              <a:buNone/>
            </a:pPr>
            <a:endParaRPr lang="ru-RU" sz="2000" dirty="0" smtClean="0">
              <a:latin typeface="Liberation Serif" pitchFamily="18" charset="0"/>
            </a:endParaRPr>
          </a:p>
          <a:p>
            <a:r>
              <a:rPr lang="ru-RU" sz="2000" dirty="0" smtClean="0">
                <a:latin typeface="Liberation Serif" pitchFamily="18" charset="0"/>
              </a:rPr>
              <a:t>Регламенте государственного учета документов Архивного фонда Российской Федерации, утвержденный приказом Государственной архивной службы России от  11.03.1997 № 11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</a:rPr>
              <a:t>Основные требования установлены в:</a:t>
            </a:r>
            <a:b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Liberation Serif" pitchFamily="18" charset="0"/>
              </a:rPr>
            </a:br>
            <a:endParaRPr lang="ru-RU" sz="2800" dirty="0">
              <a:solidFill>
                <a:schemeClr val="bg2">
                  <a:lumMod val="25000"/>
                </a:schemeClr>
              </a:solidFill>
              <a:latin typeface="Liberation Serif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5487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Наиболее распространенными нарушениями законодательства об архивном деле, выявляемые в ходе проверок, являются: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нарушение пунктов 2.14. – 2.27 Правил от 31.03.2015 № 526</a:t>
            </a:r>
            <a:endPara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несоблюдение нормативных условий хранения документов, в том числе:</a:t>
            </a: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окна архивохранилищ не оборудованы запирающимися решетками;</a:t>
            </a: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отсутствие огнетушителей в местах хранения документов;</a:t>
            </a: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отсутствие исправных (прошедших поверку) приборов измерения температуры и влажности воздуха;</a:t>
            </a: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отсутствие журнала, фиксирующих показания температуры и влажности воздуха; </a:t>
            </a: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нарушение норм расстановки стеллажного оборудования в архивохранилище;</a:t>
            </a: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нарушения светового режима хранения документов в архивохранилищах.</a:t>
            </a: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3478"/>
            <a:ext cx="87849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нарушение пунктов 4.14. – 4.18 Правил от 31.03.2015 № 526</a:t>
            </a:r>
            <a:endPara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algn="just"/>
            <a:endParaRPr lang="ru-RU" sz="2000" b="1" dirty="0" smtClean="0">
              <a:latin typeface="Liberation Serif" pitchFamily="18" charset="0"/>
            </a:endParaRPr>
          </a:p>
          <a:p>
            <a:pPr algn="just"/>
            <a:r>
              <a:rPr lang="ru-RU" sz="2000" b="1" dirty="0" smtClean="0">
                <a:latin typeface="Liberation Serif" pitchFamily="18" charset="0"/>
              </a:rPr>
              <a:t>отсутствие актуальной действующей номенклатуры дел, отсутствие сведений в графе 3 и итоговой записи к номенклатуре о категориях и количестве дел, заведенных в течение </a:t>
            </a:r>
            <a:r>
              <a:rPr lang="ru-RU" sz="2000" b="1" dirty="0" smtClean="0">
                <a:latin typeface="Liberation Serif" pitchFamily="18" charset="0"/>
              </a:rPr>
              <a:t>года</a:t>
            </a:r>
            <a:r>
              <a:rPr lang="en-US" sz="2000" b="1" dirty="0" smtClean="0">
                <a:latin typeface="Liberation Serif" pitchFamily="18" charset="0"/>
              </a:rPr>
              <a:t>;</a:t>
            </a:r>
            <a:endParaRPr lang="ru-RU" sz="2000" b="1" dirty="0" smtClean="0">
              <a:latin typeface="Liberation Serif" pitchFamily="18" charset="0"/>
            </a:endParaRPr>
          </a:p>
          <a:p>
            <a:pPr algn="just"/>
            <a:endParaRPr lang="ru-RU" sz="2000" u="sng" dirty="0" smtClean="0"/>
          </a:p>
          <a:p>
            <a:pPr algn="just"/>
            <a:endParaRPr lang="ru-RU" sz="2000" u="sng" dirty="0" smtClean="0"/>
          </a:p>
          <a:p>
            <a:pPr algn="just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нарушение пунктов 3.6 – 3.11 Правил от 31.03.2015 № 526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</a:endParaRPr>
          </a:p>
          <a:p>
            <a:pPr algn="just"/>
            <a:endParaRPr lang="ru-RU" sz="2000" dirty="0" smtClean="0"/>
          </a:p>
          <a:p>
            <a:pPr algn="just"/>
            <a:r>
              <a:rPr lang="ru-RU" sz="2000" b="1" dirty="0" smtClean="0">
                <a:latin typeface="Liberation Serif" pitchFamily="18" charset="0"/>
              </a:rPr>
              <a:t>отсутствие листа фонда и других обязательных учетных документов в архиве организации</a:t>
            </a:r>
          </a:p>
          <a:p>
            <a:pPr algn="just"/>
            <a:endParaRPr lang="ru-RU" sz="2000" b="1" dirty="0" smtClean="0">
              <a:latin typeface="Liberation Serif" pitchFamily="18" charset="0"/>
            </a:endParaRPr>
          </a:p>
          <a:p>
            <a:pPr algn="just"/>
            <a:endParaRPr lang="ru-RU" sz="2000" b="1" dirty="0" smtClean="0">
              <a:latin typeface="Liberation Serif" pitchFamily="18" charset="0"/>
            </a:endParaRPr>
          </a:p>
          <a:p>
            <a:pPr algn="just"/>
            <a:endParaRPr lang="ru-RU" sz="2000" b="1" dirty="0" smtClean="0">
              <a:latin typeface="Liberation Serif" pitchFamily="18" charset="0"/>
            </a:endParaRPr>
          </a:p>
          <a:p>
            <a:pPr algn="just"/>
            <a:endParaRPr lang="ru-RU" sz="2000" b="1" dirty="0" smtClean="0">
              <a:latin typeface="Liberation Serif" pitchFamily="18" charset="0"/>
            </a:endParaRPr>
          </a:p>
          <a:p>
            <a:pPr algn="just"/>
            <a:endParaRPr lang="ru-RU" sz="2000" b="1" dirty="0" smtClean="0">
              <a:latin typeface="Liberation Serif" pitchFamily="18" charset="0"/>
            </a:endParaRPr>
          </a:p>
          <a:p>
            <a:pPr algn="just"/>
            <a:endParaRPr lang="ru-RU" sz="2000" b="1" dirty="0" smtClean="0">
              <a:latin typeface="Liberation Serif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5486"/>
            <a:ext cx="878497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b="1" dirty="0" smtClean="0">
              <a:latin typeface="Liberation Serif" pitchFamily="18" charset="0"/>
            </a:endParaRPr>
          </a:p>
          <a:p>
            <a:pPr algn="just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нарушение пункта 2.2.4. Регламента государственного учета документов Архивного фонда Российской Федерации от 11.03.1997 № 11</a:t>
            </a:r>
            <a:endPara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lvl="0" algn="just"/>
            <a:endParaRPr lang="ru-RU" sz="2000" b="1" dirty="0" smtClean="0">
              <a:latin typeface="Liberation Serif" pitchFamily="18" charset="0"/>
            </a:endParaRPr>
          </a:p>
          <a:p>
            <a:pPr lvl="0" algn="just"/>
            <a:r>
              <a:rPr lang="ru-RU" sz="2000" b="1" dirty="0" smtClean="0">
                <a:latin typeface="Liberation Serif" pitchFamily="18" charset="0"/>
              </a:rPr>
              <a:t>неполные сведения в паспорте архива организации, хранящей управленческую документацию, по состоянию на 01 </a:t>
            </a:r>
            <a:r>
              <a:rPr lang="ru-RU" sz="2000" b="1" dirty="0" smtClean="0">
                <a:latin typeface="Liberation Serif" pitchFamily="18" charset="0"/>
              </a:rPr>
              <a:t>декабря</a:t>
            </a:r>
            <a:r>
              <a:rPr lang="en-US" sz="2000" b="1" dirty="0" smtClean="0">
                <a:latin typeface="Liberation Serif" pitchFamily="18" charset="0"/>
              </a:rPr>
              <a:t> </a:t>
            </a:r>
            <a:r>
              <a:rPr lang="ru-RU" sz="2000" b="1" dirty="0" smtClean="0">
                <a:latin typeface="Liberation Serif" pitchFamily="18" charset="0"/>
              </a:rPr>
              <a:t>текущего года</a:t>
            </a:r>
            <a:r>
              <a:rPr lang="en-US" sz="2000" b="1" dirty="0" smtClean="0">
                <a:latin typeface="Liberation Serif" pitchFamily="18" charset="0"/>
              </a:rPr>
              <a:t>;</a:t>
            </a:r>
            <a:endParaRPr lang="ru-RU" sz="2000" b="1" dirty="0" smtClean="0">
              <a:latin typeface="Liberation Serif" pitchFamily="18" charset="0"/>
            </a:endParaRPr>
          </a:p>
          <a:p>
            <a:pPr lvl="0" algn="just"/>
            <a:endParaRPr lang="ru-RU" b="1" dirty="0" smtClean="0">
              <a:latin typeface="Liberation Serif" pitchFamily="18" charset="0"/>
              <a:ea typeface="Times New Roman" pitchFamily="18" charset="0"/>
              <a:cs typeface="Liberation Serif" pitchFamily="18" charset="0"/>
            </a:endParaRPr>
          </a:p>
          <a:p>
            <a:pPr lvl="0" algn="just"/>
            <a:r>
              <a:rPr lang="ru-RU" dirty="0" smtClean="0">
                <a:latin typeface="Arial" pitchFamily="34" charset="0"/>
                <a:ea typeface="Times New Roman" pitchFamily="18" charset="0"/>
                <a:cs typeface="Liberation Serif" pitchFamily="18" charset="0"/>
              </a:rPr>
              <a:t> </a:t>
            </a:r>
          </a:p>
          <a:p>
            <a:pPr algn="just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itchFamily="18" charset="0"/>
              </a:rPr>
              <a:t>нарушение пунктов 4.19,  4.20 Правил от 31.03.2015 № 526</a:t>
            </a:r>
            <a:endParaRPr lang="ru-RU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lvl="0" algn="just"/>
            <a:endParaRPr lang="ru-RU" sz="2000" dirty="0" smtClean="0">
              <a:latin typeface="Liberation Serif" pitchFamily="18" charset="0"/>
              <a:ea typeface="Times New Roman" pitchFamily="18" charset="0"/>
              <a:cs typeface="Liberation Serif" pitchFamily="18" charset="0"/>
            </a:endParaRPr>
          </a:p>
          <a:p>
            <a:pPr lvl="0" algn="just"/>
            <a:r>
              <a:rPr lang="ru-RU" sz="2000" b="1" dirty="0" smtClean="0">
                <a:latin typeface="Liberation Serif" pitchFamily="18" charset="0"/>
                <a:ea typeface="Times New Roman" pitchFamily="18" charset="0"/>
                <a:cs typeface="Liberation Serif" pitchFamily="18" charset="0"/>
              </a:rPr>
              <a:t>недостатки в оформлении дел постоянного срока хранения и дел по личному составу;</a:t>
            </a:r>
            <a:endParaRPr lang="ru-RU" sz="2000" b="1" dirty="0" smtClean="0">
              <a:latin typeface="Liberation Serif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</TotalTime>
  <Words>407</Words>
  <Application>Microsoft Office PowerPoint</Application>
  <PresentationFormat>Экран (16:9)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Основные нарушения требований законодательства об архивном деле в деятельности  исполнительных органов государственной власти  Свердловской области   </vt:lpstr>
      <vt:lpstr>Законодательство Российской Федерации</vt:lpstr>
      <vt:lpstr>Слайд 3</vt:lpstr>
      <vt:lpstr>Слайд 4</vt:lpstr>
      <vt:lpstr>Оформление результатов проверки</vt:lpstr>
      <vt:lpstr>Основные требования установлены в: </vt:lpstr>
      <vt:lpstr>Слайд 7</vt:lpstr>
      <vt:lpstr>Слайд 8</vt:lpstr>
      <vt:lpstr>Слайд 9</vt:lpstr>
      <vt:lpstr>Слайд 10</vt:lpstr>
      <vt:lpstr>Подробная информация размещена на официальном сайте Управления по адресу: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итогах проведения проверок по контролю за соблюдением законодательства об архивном деле в Российской Федерации, законов и иных нормативных правовых актов Свердловской области об архивном деле за 2017 год</dc:title>
  <dc:creator>User</dc:creator>
  <cp:lastModifiedBy>t.stafeeva</cp:lastModifiedBy>
  <cp:revision>100</cp:revision>
  <dcterms:created xsi:type="dcterms:W3CDTF">2017-11-29T06:08:11Z</dcterms:created>
  <dcterms:modified xsi:type="dcterms:W3CDTF">2020-12-01T10:15:54Z</dcterms:modified>
</cp:coreProperties>
</file>